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81" r:id="rId3"/>
    <p:sldId id="258" r:id="rId4"/>
    <p:sldId id="259" r:id="rId5"/>
    <p:sldId id="260" r:id="rId6"/>
    <p:sldId id="284" r:id="rId7"/>
    <p:sldId id="262" r:id="rId8"/>
    <p:sldId id="277" r:id="rId9"/>
    <p:sldId id="285" r:id="rId10"/>
    <p:sldId id="261" r:id="rId11"/>
    <p:sldId id="265" r:id="rId12"/>
    <p:sldId id="287" r:id="rId13"/>
    <p:sldId id="275" r:id="rId14"/>
    <p:sldId id="263" r:id="rId15"/>
    <p:sldId id="290" r:id="rId16"/>
    <p:sldId id="291" r:id="rId17"/>
    <p:sldId id="292" r:id="rId18"/>
    <p:sldId id="293" r:id="rId19"/>
    <p:sldId id="294" r:id="rId20"/>
    <p:sldId id="286" r:id="rId21"/>
    <p:sldId id="267" r:id="rId22"/>
    <p:sldId id="288" r:id="rId23"/>
    <p:sldId id="280" r:id="rId24"/>
    <p:sldId id="282" r:id="rId25"/>
    <p:sldId id="283" r:id="rId26"/>
    <p:sldId id="268" r:id="rId27"/>
    <p:sldId id="269"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76" userDrawn="1">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688"/>
    <a:srgbClr val="D9D9D9"/>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6667"/>
  </p:normalViewPr>
  <p:slideViewPr>
    <p:cSldViewPr>
      <p:cViewPr varScale="1">
        <p:scale>
          <a:sx n="129" d="100"/>
          <a:sy n="129" d="100"/>
        </p:scale>
        <p:origin x="696" y="176"/>
      </p:cViewPr>
      <p:guideLst>
        <p:guide orient="horz" pos="147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I'm excited to present our work, which combined the creative power of LLMs along with the safe refactoring capabilities of IDEs.</a:t>
            </a:r>
          </a:p>
          <a:p>
            <a:pPr marL="0" lvl="0" indent="0" algn="l" rtl="0">
              <a:spcBef>
                <a:spcPts val="0"/>
              </a:spcBef>
              <a:spcAft>
                <a:spcPts val="0"/>
              </a:spcAft>
              <a:buNone/>
            </a:pPr>
            <a:r>
              <a:rPr lang="en-US" dirty="0"/>
              <a:t>Work done in collaboration with other students in our group, </a:t>
            </a:r>
            <a:r>
              <a:rPr lang="en-US" dirty="0" err="1"/>
              <a:t>Jetbrains</a:t>
            </a:r>
            <a:r>
              <a:rPr lang="en-US" dirty="0"/>
              <a:t> Research + </a:t>
            </a:r>
            <a:r>
              <a:rPr lang="en-US" b="1" dirty="0"/>
              <a:t>PhD advisor Danny Dig.</a:t>
            </a:r>
            <a:endParaRPr b="1"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want to model for you how to do a paper presentation. You all read the paper so I will not present everything in the paper. Instead, I will present supplemental information that will help us understand the bigger context of the problem being solved. In particular, I will give a couple of demos of the tools mentioned in this paper.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90677faf4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90677faf4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Previous best in class.</a:t>
            </a:r>
          </a:p>
          <a:p>
            <a:pPr marL="0" lvl="0" indent="0" algn="l" rtl="0">
              <a:spcBef>
                <a:spcPts val="0"/>
              </a:spcBef>
              <a:spcAft>
                <a:spcPts val="0"/>
              </a:spcAft>
              <a:buNone/>
            </a:pPr>
            <a:r>
              <a:rPr lang="en" dirty="0"/>
              <a:t>Introduce metric – recall.</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To evaluate EM-Assist we performed an automatic evaluation on two corpora. </a:t>
            </a:r>
            <a:endParaRPr dirty="0"/>
          </a:p>
          <a:p>
            <a:pPr marL="457200" lvl="0" indent="-298450" algn="l" rtl="0">
              <a:spcBef>
                <a:spcPts val="0"/>
              </a:spcBef>
              <a:spcAft>
                <a:spcPts val="0"/>
              </a:spcAft>
              <a:buSzPts val="1100"/>
              <a:buAutoNum type="arabicPeriod"/>
            </a:pPr>
            <a:r>
              <a:rPr lang="en" dirty="0"/>
              <a:t>On an extended corpus of 16hundred </a:t>
            </a:r>
            <a:r>
              <a:rPr lang="en" dirty="0" err="1"/>
              <a:t>ExtractMethod</a:t>
            </a:r>
            <a:r>
              <a:rPr lang="en" dirty="0"/>
              <a:t> </a:t>
            </a:r>
            <a:r>
              <a:rPr lang="en" dirty="0" err="1"/>
              <a:t>refactorings</a:t>
            </a:r>
            <a:r>
              <a:rPr lang="en" dirty="0"/>
              <a:t> actually applied by open-source developers in modern codebases, EM-Assist achieved a recall rate of 49%, compared to 23% for the previous best-in-class tool that relies solely on static analysis. This *dramatic* improvement shows that EM-Assist better aligns with how developers refactor their code.  </a:t>
            </a: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US" dirty="0"/>
              <a:t>We did a usability survey with 18 professional developers from industry and these were the results:</a:t>
            </a:r>
          </a:p>
          <a:p>
            <a:pPr marL="0" lvl="0" indent="0" algn="l" rtl="0">
              <a:spcBef>
                <a:spcPts val="0"/>
              </a:spcBef>
              <a:spcAft>
                <a:spcPts val="0"/>
              </a:spcAft>
              <a:buNone/>
            </a:pPr>
            <a:r>
              <a:rPr lang="en-US" dirty="0"/>
              <a:t>They really liked the tool: 94% gave a positive rating. These were the comments: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show more results in paper. Hope you read paper. Compared with other tools 5 other tools benchmark. &lt;backup slide with synthetic corpus, and why we created this corpus&gt;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MESSAGE ; </a:t>
            </a:r>
            <a:r>
              <a:rPr lang="en-US" sz="1100" dirty="0" err="1"/>
              <a:t>em</a:t>
            </a:r>
            <a:r>
              <a:rPr lang="en-US" sz="1100" dirty="0"/>
              <a:t>-assist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&lt;Read quote at bottom&gt;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experts, offer recommendations on their own code.</a:t>
            </a:r>
          </a:p>
          <a:p>
            <a:r>
              <a:rPr lang="en-US" dirty="0"/>
              <a:t>Most qualified to judge quality of suggestions </a:t>
            </a:r>
          </a:p>
          <a:p>
            <a:r>
              <a:rPr lang="en-US" dirty="0"/>
              <a:t>Experienced, expert developers from a leading software company</a:t>
            </a:r>
          </a:p>
          <a:p>
            <a:endParaRPr lang="en-US" dirty="0"/>
          </a:p>
          <a:p>
            <a:r>
              <a:rPr lang="en-US" dirty="0" err="1"/>
              <a:t>Summarise</a:t>
            </a:r>
            <a:r>
              <a:rPr lang="en-US" dirty="0"/>
              <a:t>  reasons for disagreement</a:t>
            </a:r>
          </a:p>
          <a:p>
            <a:r>
              <a:rPr lang="en-US" dirty="0"/>
              <a:t>Complicate code organization – prefer to have a linear flow</a:t>
            </a:r>
          </a:p>
          <a:p>
            <a:r>
              <a:rPr lang="en-US" dirty="0"/>
              <a:t>Too many parameters. </a:t>
            </a:r>
          </a:p>
          <a:p>
            <a:r>
              <a:rPr lang="en-US" dirty="0"/>
              <a:t>The extracted method does not promote reuse</a:t>
            </a:r>
          </a:p>
        </p:txBody>
      </p:sp>
    </p:spTree>
    <p:extLst>
      <p:ext uri="{BB962C8B-B14F-4D97-AF65-F5344CB8AC3E}">
        <p14:creationId xmlns:p14="http://schemas.microsoft.com/office/powerpoint/2010/main" val="3900380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8329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90677faf4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90677faf4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see EM-Assist in action on Java code.</a:t>
            </a:r>
            <a:endParaRPr/>
          </a:p>
          <a:p>
            <a:pPr marL="457200" lvl="0" indent="-298450" algn="l" rtl="0">
              <a:spcBef>
                <a:spcPts val="0"/>
              </a:spcBef>
              <a:spcAft>
                <a:spcPts val="0"/>
              </a:spcAft>
              <a:buSzPts val="1100"/>
              <a:buChar char="●"/>
            </a:pPr>
            <a:r>
              <a:rPr lang="en"/>
              <a:t>EM-Assist is implemented as an intention action. To trigger it, the cursor needs to be anywhere inside a method. Then, we right click and we select “Show Context Actions” . From the next menu, we select “Extract Method Suggestions”.</a:t>
            </a:r>
            <a:endParaRPr/>
          </a:p>
          <a:p>
            <a:pPr marL="457200" lvl="0" indent="-298450" algn="l" rtl="0">
              <a:spcBef>
                <a:spcPts val="0"/>
              </a:spcBef>
              <a:spcAft>
                <a:spcPts val="0"/>
              </a:spcAft>
              <a:buSzPts val="1100"/>
              <a:buChar char="●"/>
            </a:pPr>
            <a:r>
              <a:rPr lang="en"/>
              <a:t>What happens under the hood is that EM-Assist selects the entire code of the method and prompts our LLM of choice, in this case GPT3.5 turbo, for Extract Method suggestions. A progress bar here at the bottom indicates this. </a:t>
            </a:r>
            <a:endParaRPr/>
          </a:p>
          <a:p>
            <a:pPr marL="457200" lvl="0" indent="-298450" algn="l" rtl="0">
              <a:spcBef>
                <a:spcPts val="0"/>
              </a:spcBef>
              <a:spcAft>
                <a:spcPts val="0"/>
              </a:spcAft>
              <a:buSzPts val="1100"/>
              <a:buChar char="●"/>
            </a:pPr>
            <a:r>
              <a:rPr lang="en"/>
              <a:t>EM-Assist then further enhance, filter out invalid suggestions or those that could potentially result in non-compiling code, and ranks the rest of suggestions, displaying the remaining top 3 to the user.</a:t>
            </a:r>
            <a:endParaRPr/>
          </a:p>
          <a:p>
            <a:pPr marL="457200" lvl="0" indent="-298450" algn="l" rtl="0">
              <a:spcBef>
                <a:spcPts val="0"/>
              </a:spcBef>
              <a:spcAft>
                <a:spcPts val="0"/>
              </a:spcAft>
              <a:buSzPts val="1100"/>
              <a:buChar char="●"/>
            </a:pPr>
            <a:r>
              <a:rPr lang="en"/>
              <a:t>For display, we use this popup window in which we show the length of the suggestion, the proposed method name and the method signature.</a:t>
            </a:r>
            <a:endParaRPr/>
          </a:p>
          <a:p>
            <a:pPr marL="457200" lvl="0" indent="-298450" algn="l" rtl="0">
              <a:spcBef>
                <a:spcPts val="0"/>
              </a:spcBef>
              <a:spcAft>
                <a:spcPts val="0"/>
              </a:spcAft>
              <a:buSzPts val="1100"/>
              <a:buChar char="●"/>
            </a:pPr>
            <a:r>
              <a:rPr lang="en"/>
              <a:t>The developer then can inspect these suggestions, and they select the one that is the most suitable. Note that the corresponding code is highlighted with a purple hue in the main editor pane.</a:t>
            </a:r>
            <a:endParaRPr/>
          </a:p>
          <a:p>
            <a:pPr marL="457200" lvl="0" indent="-298450" algn="l" rtl="0">
              <a:spcBef>
                <a:spcPts val="0"/>
              </a:spcBef>
              <a:spcAft>
                <a:spcPts val="0"/>
              </a:spcAft>
              <a:buSzPts val="1100"/>
              <a:buChar char="●"/>
            </a:pPr>
            <a:r>
              <a:rPr lang="en"/>
              <a:t>To actually perform the code transformation, the developer clicks on the Extract button. The code fragment is replaced with a call to the new method, and down below we have the extracted method itself.</a:t>
            </a:r>
            <a:endParaRPr/>
          </a:p>
          <a:p>
            <a:pPr marL="457200" lvl="0" indent="0" algn="l" rtl="0">
              <a:spcBef>
                <a:spcPts val="0"/>
              </a:spcBef>
              <a:spcAft>
                <a:spcPts val="0"/>
              </a:spcAft>
              <a:buNone/>
            </a:pPr>
            <a:r>
              <a:rPr lang="en"/>
              <a:t> </a:t>
            </a:r>
            <a:endParaRPr/>
          </a:p>
          <a:p>
            <a:pPr marL="0" lvl="0" indent="0" algn="l" rtl="0">
              <a:spcBef>
                <a:spcPts val="0"/>
              </a:spcBef>
              <a:spcAft>
                <a:spcPts val="0"/>
              </a:spcAft>
              <a:buNone/>
            </a:pPr>
            <a:r>
              <a:rPr lang="en"/>
              <a:t>Wiggle cursor as you talk.</a:t>
            </a:r>
            <a:endParaRPr/>
          </a:p>
          <a:p>
            <a:pPr marL="0" lvl="0" indent="0" algn="l" rtl="0">
              <a:spcBef>
                <a:spcPts val="0"/>
              </a:spcBef>
              <a:spcAft>
                <a:spcPts val="0"/>
              </a:spcAft>
              <a:buNone/>
            </a:pPr>
            <a:r>
              <a:rPr lang="en"/>
              <a:t>Also mention the purple color - look in the ICSE paper for phrasing.</a:t>
            </a:r>
            <a:endParaRPr/>
          </a:p>
          <a:p>
            <a:pPr marL="0" lvl="0" indent="0" algn="l" rtl="0">
              <a:spcBef>
                <a:spcPts val="0"/>
              </a:spcBef>
              <a:spcAft>
                <a:spcPts val="0"/>
              </a:spcAft>
              <a:buNone/>
            </a:pPr>
            <a:r>
              <a:rPr lang="en"/>
              <a:t>After extracting the method, show the definition of the method. “This is how it works in Java”</a:t>
            </a:r>
            <a:endParaRPr/>
          </a:p>
          <a:p>
            <a:pPr marL="0" lvl="0" indent="0" algn="l" rtl="0">
              <a:spcBef>
                <a:spcPts val="0"/>
              </a:spcBef>
              <a:spcAft>
                <a:spcPts val="0"/>
              </a:spcAft>
              <a:buNone/>
            </a:pPr>
            <a:r>
              <a:rPr lang="en"/>
              <a:t>Transition to Kotlin is too fast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SKIP if running out of time.</a:t>
            </a:r>
          </a:p>
          <a:p>
            <a:endParaRPr lang="en-US" dirty="0"/>
          </a:p>
          <a:p>
            <a:endParaRPr lang="en-US" dirty="0"/>
          </a:p>
          <a:p>
            <a:r>
              <a:rPr lang="en-US" dirty="0"/>
              <a:t>&lt;Say a little bit about what we play with&gt;</a:t>
            </a:r>
          </a:p>
          <a:p>
            <a:r>
              <a:rPr lang="en-US" dirty="0"/>
              <a:t>Higher temperatures, … &lt;copy from </a:t>
            </a:r>
            <a:r>
              <a:rPr lang="en-US" dirty="0" err="1"/>
              <a:t>em</a:t>
            </a:r>
            <a:r>
              <a:rPr lang="en-US" dirty="0"/>
              <a:t>-assist&gt;… lower temperatures &lt;copy sentence&gt; deterministic.</a:t>
            </a:r>
          </a:p>
          <a:p>
            <a:r>
              <a:rPr lang="en-US" dirty="0"/>
              <a:t>Iterations – Non deterministic. Repeating the same prompt. Connect with ND</a:t>
            </a:r>
          </a:p>
        </p:txBody>
      </p:sp>
    </p:spTree>
    <p:extLst>
      <p:ext uri="{BB962C8B-B14F-4D97-AF65-F5344CB8AC3E}">
        <p14:creationId xmlns:p14="http://schemas.microsoft.com/office/powerpoint/2010/main" val="3203127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1425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2713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90677faf4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90677faf4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consider the following motivating example. We can observe that there are several functionalities in the original method, and they are delimited by a comment line: write myFields, write myMethods, annotationTargets, and so on.</a:t>
            </a:r>
            <a:endParaRPr/>
          </a:p>
          <a:p>
            <a:pPr marL="0" lvl="0" indent="0" algn="l" rtl="0">
              <a:spcBef>
                <a:spcPts val="0"/>
              </a:spcBef>
              <a:spcAft>
                <a:spcPts val="0"/>
              </a:spcAft>
              <a:buNone/>
            </a:pPr>
            <a:r>
              <a:rPr lang="en"/>
              <a:t>All these small code fragments could be potentially extracted in a new, smaller and more manageable methods. In Fig 2 we can see how the extracted method looks like, and in Fig 3 we can see how the original method was refactored such that the highlighted code fragment was replaced with a call to the new method.</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0677faf4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90677faf4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Script:</a:t>
            </a:r>
            <a:endParaRPr/>
          </a:p>
          <a:p>
            <a:pPr marL="0" lvl="0" indent="0" algn="l" rtl="0">
              <a:spcBef>
                <a:spcPts val="0"/>
              </a:spcBef>
              <a:spcAft>
                <a:spcPts val="0"/>
              </a:spcAft>
              <a:buNone/>
            </a:pPr>
            <a:r>
              <a:rPr lang="en"/>
              <a:t>What is refactoring? As Martin Fowler said in his book, refactoring is a “Controlled technique for improving the design of an existing code base”.</a:t>
            </a:r>
            <a:endParaRPr/>
          </a:p>
          <a:p>
            <a:pPr marL="0" lvl="0" indent="0" algn="l" rtl="0">
              <a:spcBef>
                <a:spcPts val="0"/>
              </a:spcBef>
              <a:spcAft>
                <a:spcPts val="0"/>
              </a:spcAft>
              <a:buNone/>
            </a:pPr>
            <a:r>
              <a:rPr lang="en"/>
              <a:t>It is the process of restructuring existing code without changing its external behavior.</a:t>
            </a:r>
            <a:endParaRPr/>
          </a:p>
          <a:p>
            <a:pPr marL="0" lvl="0" indent="0" algn="l" rtl="0">
              <a:spcBef>
                <a:spcPts val="0"/>
              </a:spcBef>
              <a:spcAft>
                <a:spcPts val="0"/>
              </a:spcAft>
              <a:buNone/>
            </a:pPr>
            <a:r>
              <a:rPr lang="en"/>
              <a:t>The benefits of refactoring, in general, include, but they are not limited to promoting software design best practices, the usage of design patterns,</a:t>
            </a:r>
            <a:endParaRPr/>
          </a:p>
          <a:p>
            <a:pPr marL="0" lvl="0" indent="0" algn="l" rtl="0">
              <a:spcBef>
                <a:spcPts val="0"/>
              </a:spcBef>
              <a:spcAft>
                <a:spcPts val="0"/>
              </a:spcAft>
              <a:buNone/>
            </a:pPr>
            <a:r>
              <a:rPr lang="en"/>
              <a:t>Reducing the technical debt, and increasing cost efficiency in the long run.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90677faf4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90677faf4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Long Methods refers to methods that have grown too large</a:t>
            </a:r>
          </a:p>
          <a:p>
            <a:pPr marL="914400" lvl="1" indent="-317500" algn="l" rtl="0">
              <a:spcBef>
                <a:spcPts val="0"/>
              </a:spcBef>
              <a:spcAft>
                <a:spcPts val="0"/>
              </a:spcAft>
              <a:buSzPts val="1400"/>
              <a:buChar char="○"/>
            </a:pPr>
            <a:r>
              <a:rPr lang="en-US" dirty="0"/>
              <a:t>Often perform multiple tasks</a:t>
            </a:r>
          </a:p>
          <a:p>
            <a:pPr marL="914400" lvl="1" indent="-317500" algn="l" rtl="0">
              <a:spcBef>
                <a:spcPts val="0"/>
              </a:spcBef>
              <a:spcAft>
                <a:spcPts val="0"/>
              </a:spcAft>
              <a:buSzPts val="1400"/>
              <a:buChar char="○"/>
            </a:pPr>
            <a:r>
              <a:rPr lang="en-US" dirty="0"/>
              <a:t>They are considered an anti-pattern</a:t>
            </a:r>
            <a:endParaRPr lang="en-US" i="1" dirty="0"/>
          </a:p>
          <a:p>
            <a:pPr marL="457200" lvl="0" indent="-342900" algn="l" rtl="0">
              <a:spcBef>
                <a:spcPts val="0"/>
              </a:spcBef>
              <a:spcAft>
                <a:spcPts val="0"/>
              </a:spcAft>
              <a:buSzPts val="1800"/>
              <a:buChar char="●"/>
            </a:pPr>
            <a:r>
              <a:rPr lang="en-US" dirty="0"/>
              <a:t>Reduced readability</a:t>
            </a:r>
          </a:p>
          <a:p>
            <a:pPr marL="457200" lvl="0" indent="-342900" algn="l" rtl="0">
              <a:spcBef>
                <a:spcPts val="0"/>
              </a:spcBef>
              <a:spcAft>
                <a:spcPts val="0"/>
              </a:spcAft>
              <a:buSzPts val="1800"/>
              <a:buChar char="●"/>
            </a:pPr>
            <a:r>
              <a:rPr lang="en-US" dirty="0"/>
              <a:t>Higher maintenance cost</a:t>
            </a:r>
          </a:p>
          <a:p>
            <a:pPr marL="457200" lvl="0" indent="-342900" algn="l" rtl="0">
              <a:spcBef>
                <a:spcPts val="0"/>
              </a:spcBef>
              <a:spcAft>
                <a:spcPts val="0"/>
              </a:spcAft>
              <a:buSzPts val="1800"/>
              <a:buChar char="●"/>
            </a:pPr>
            <a:r>
              <a:rPr lang="en-US" dirty="0"/>
              <a:t>Decreased reusability</a:t>
            </a:r>
          </a:p>
          <a:p>
            <a:pPr marL="457200" lvl="0" indent="-342900" algn="l" rtl="0">
              <a:spcBef>
                <a:spcPts val="0"/>
              </a:spcBef>
              <a:spcAft>
                <a:spcPts val="0"/>
              </a:spcAft>
              <a:buSzPts val="1800"/>
              <a:buChar char="●"/>
            </a:pPr>
            <a:r>
              <a:rPr lang="en-US" dirty="0"/>
              <a:t>Difficult to test</a:t>
            </a:r>
          </a:p>
          <a:p>
            <a:pPr marL="457200" lvl="0" indent="-342900" algn="l" rtl="0">
              <a:spcBef>
                <a:spcPts val="0"/>
              </a:spcBef>
              <a:spcAft>
                <a:spcPts val="0"/>
              </a:spcAft>
              <a:buSzPts val="1800"/>
              <a:buChar char="●"/>
            </a:pPr>
            <a:r>
              <a:rPr lang="en-US" dirty="0"/>
              <a:t>Prone to bugs</a:t>
            </a:r>
          </a:p>
          <a:p>
            <a:pPr marL="457200" lvl="0" indent="-342900" algn="l" rtl="0">
              <a:spcBef>
                <a:spcPts val="0"/>
              </a:spcBef>
              <a:spcAft>
                <a:spcPts val="0"/>
              </a:spcAft>
              <a:buSzPts val="1800"/>
              <a:buChar char="●"/>
            </a:pPr>
            <a:r>
              <a:rPr lang="en-US" dirty="0"/>
              <a:t>Significant source of technical debt</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Long methods refers to methods (or functions) that have grown too large over time. They often perform multiple tasks, and they are considered an anti-pattern in software engineering.</a:t>
            </a:r>
            <a:endParaRPr dirty="0"/>
          </a:p>
          <a:p>
            <a:pPr marL="457200" lvl="0" indent="-298450" algn="l" rtl="0">
              <a:spcBef>
                <a:spcPts val="0"/>
              </a:spcBef>
              <a:spcAft>
                <a:spcPts val="0"/>
              </a:spcAft>
              <a:buSzPts val="1100"/>
              <a:buChar char="●"/>
            </a:pPr>
            <a:r>
              <a:rPr lang="en" dirty="0"/>
              <a:t>Some problems that Long Methods introduce are: reduced readability, higher maintenance cost, and decreased reusability. Long methods are difficult to test, they are prone to bugs, and they represent a significant source of technical debt.</a:t>
            </a:r>
            <a:endParaRPr dirty="0"/>
          </a:p>
        </p:txBody>
      </p:sp>
    </p:spTree>
    <p:extLst>
      <p:ext uri="{BB962C8B-B14F-4D97-AF65-F5344CB8AC3E}">
        <p14:creationId xmlns:p14="http://schemas.microsoft.com/office/powerpoint/2010/main" val="1298084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91725b7c2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91725b7c2e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The solution to dealing with long methods is to split them up into smaller ones.</a:t>
            </a:r>
          </a:p>
          <a:p>
            <a:pPr marL="457200" lvl="0" indent="-298450" algn="l" rtl="0">
              <a:spcBef>
                <a:spcPts val="0"/>
              </a:spcBef>
              <a:spcAft>
                <a:spcPts val="0"/>
              </a:spcAft>
              <a:buClr>
                <a:schemeClr val="dk1"/>
              </a:buClr>
              <a:buSzPts val="1100"/>
              <a:buChar char="●"/>
            </a:pPr>
            <a:endParaRPr lang="en"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"Extract Method" is one of the most common refactoring techniques used to address the issue of Long Methods. The idea is to take a code fragment from a long method and turn it into a new, separate method, replacing that code fragment with a call to the newly extracted method.</a:t>
            </a:r>
          </a:p>
          <a:p>
            <a:pPr marL="457200" marR="0" lvl="0" indent="-298450" algn="l" defTabSz="914400" rtl="0" eaLnBrk="1" fontAlgn="auto" latinLnBrk="0" hangingPunct="1">
              <a:lnSpc>
                <a:spcPct val="100000"/>
              </a:lnSpc>
              <a:spcBef>
                <a:spcPts val="0"/>
              </a:spcBef>
              <a:spcAft>
                <a:spcPts val="0"/>
              </a:spcAft>
              <a:buClr>
                <a:schemeClr val="dk1"/>
              </a:buClr>
              <a:buSzPts val="1100"/>
              <a:buFont typeface="Arial"/>
              <a:buChar char="●"/>
              <a:tabLst/>
              <a:defRPr/>
            </a:pPr>
            <a:r>
              <a:rPr lang="en" dirty="0">
                <a:solidFill>
                  <a:schemeClr val="dk1"/>
                </a:solidFill>
              </a:rPr>
              <a:t>Staple refactoring supported in all modern IDEs. </a:t>
            </a:r>
          </a:p>
          <a:p>
            <a:pPr marL="457200" lvl="0" indent="-298450" algn="l" rtl="0">
              <a:spcBef>
                <a:spcPts val="0"/>
              </a:spcBef>
              <a:spcAft>
                <a:spcPts val="0"/>
              </a:spcAft>
              <a:buClr>
                <a:schemeClr val="dk1"/>
              </a:buClr>
              <a:buSzPts val="1100"/>
              <a:buChar char="●"/>
            </a:pPr>
            <a:r>
              <a:rPr lang="en" dirty="0">
                <a:solidFill>
                  <a:schemeClr val="dk1"/>
                </a:solidFill>
              </a:rPr>
              <a:t>Let’s see how its done in IJ.</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91725b7c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91725b7c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Modern IDEs, such as JetBrains’ IntelliJ IDEA, have extract method capabilities. However, this is a manual process, in which the developer has to manually select the code fragment to be extracted in a new method. There are no automatic recommendations. </a:t>
            </a:r>
          </a:p>
          <a:p>
            <a:pPr marL="457200" lvl="0" indent="-298450" algn="l" rtl="0">
              <a:spcBef>
                <a:spcPts val="0"/>
              </a:spcBef>
              <a:spcAft>
                <a:spcPts val="0"/>
              </a:spcAft>
              <a:buClr>
                <a:schemeClr val="dk1"/>
              </a:buClr>
              <a:buSzPts val="1100"/>
              <a:buChar char="●"/>
            </a:pPr>
            <a:r>
              <a:rPr lang="en" dirty="0">
                <a:solidFill>
                  <a:schemeClr val="dk1"/>
                </a:solidFill>
              </a:rPr>
              <a:t>No automatic </a:t>
            </a:r>
            <a:r>
              <a:rPr lang="en" dirty="0" err="1">
                <a:solidFill>
                  <a:schemeClr val="dk1"/>
                </a:solidFill>
              </a:rPr>
              <a:t>recos</a:t>
            </a:r>
            <a:r>
              <a:rPr lang="en" dirty="0">
                <a:solidFill>
                  <a:schemeClr val="dk1"/>
                </a:solidFill>
              </a:rPr>
              <a:t> for stat</a:t>
            </a:r>
            <a:r>
              <a:rPr lang="en-US" dirty="0">
                <a:solidFill>
                  <a:schemeClr val="dk1"/>
                </a:solidFill>
              </a:rPr>
              <a:t>e</a:t>
            </a:r>
            <a:r>
              <a:rPr lang="en" dirty="0" err="1">
                <a:solidFill>
                  <a:schemeClr val="dk1"/>
                </a:solidFill>
              </a:rPr>
              <a:t>ments</a:t>
            </a:r>
            <a:r>
              <a:rPr lang="en" dirty="0">
                <a:solidFill>
                  <a:schemeClr val="dk1"/>
                </a:solidFill>
              </a:rPr>
              <a:t> that go together, nor is there a </a:t>
            </a:r>
            <a:r>
              <a:rPr lang="en" dirty="0" err="1">
                <a:solidFill>
                  <a:schemeClr val="dk1"/>
                </a:solidFill>
              </a:rPr>
              <a:t>recom</a:t>
            </a:r>
            <a:r>
              <a:rPr lang="en-US" dirty="0">
                <a:solidFill>
                  <a:schemeClr val="dk1"/>
                </a:solidFill>
              </a:rPr>
              <a:t>m</a:t>
            </a:r>
            <a:r>
              <a:rPr lang="en" dirty="0" err="1">
                <a:solidFill>
                  <a:schemeClr val="dk1"/>
                </a:solidFill>
              </a:rPr>
              <a:t>endation</a:t>
            </a:r>
            <a:r>
              <a:rPr lang="en" dirty="0">
                <a:solidFill>
                  <a:schemeClr val="dk1"/>
                </a:solidFill>
              </a:rPr>
              <a:t> for a meaningful name for the newly extracted method.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91725b7c2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91725b7c2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 sz="1200" dirty="0">
                <a:solidFill>
                  <a:schemeClr val="dk1"/>
                </a:solidFill>
              </a:rPr>
              <a:t>Choosing which statements are profitable to extract has been the subject of many research tools that employ hard-coded rules to optimize software quality metrics. Despite steady improvements, these tools often fail to generate </a:t>
            </a:r>
            <a:r>
              <a:rPr lang="en" sz="1200" dirty="0" err="1">
                <a:solidFill>
                  <a:schemeClr val="dk1"/>
                </a:solidFill>
              </a:rPr>
              <a:t>refactorings</a:t>
            </a:r>
            <a:r>
              <a:rPr lang="en" sz="1200" dirty="0">
                <a:solidFill>
                  <a:schemeClr val="dk1"/>
                </a:solidFill>
              </a:rPr>
              <a:t> that align with developers’ preferences and acceptance criteria.</a:t>
            </a:r>
          </a:p>
          <a:p>
            <a:pPr marL="457200" lvl="0" indent="-304800" algn="l" rtl="0">
              <a:spcBef>
                <a:spcPts val="0"/>
              </a:spcBef>
              <a:spcAft>
                <a:spcPts val="0"/>
              </a:spcAft>
              <a:buClr>
                <a:schemeClr val="dk1"/>
              </a:buClr>
              <a:buSzPts val="1200"/>
              <a:buChar char="●"/>
            </a:pPr>
            <a:endParaRPr lang="en" sz="1200" dirty="0">
              <a:solidFill>
                <a:schemeClr val="dk1"/>
              </a:solidFill>
            </a:endParaRPr>
          </a:p>
          <a:p>
            <a:pPr marL="457200" lvl="0" indent="-304800" algn="l" rtl="0">
              <a:spcBef>
                <a:spcPts val="0"/>
              </a:spcBef>
              <a:spcAft>
                <a:spcPts val="0"/>
              </a:spcAft>
              <a:buClr>
                <a:schemeClr val="dk1"/>
              </a:buClr>
              <a:buSzPts val="1200"/>
              <a:buChar char="●"/>
            </a:pPr>
            <a:r>
              <a:rPr lang="en-US" sz="2000" b="0" i="0" u="none" strike="noStrike" dirty="0">
                <a:effectLst/>
                <a:latin typeface="Arial" panose="020B0604020202020204" pitchFamily="34" charset="0"/>
              </a:rPr>
              <a:t>Developers rely on their understanding of software engineering principles and</a:t>
            </a:r>
            <a:br>
              <a:rPr lang="en-US" sz="2000" dirty="0"/>
            </a:br>
            <a:r>
              <a:rPr lang="en-US" sz="2000" b="0" i="0" u="none" strike="noStrike" dirty="0">
                <a:effectLst/>
                <a:latin typeface="Arial" panose="020B0604020202020204" pitchFamily="34" charset="0"/>
              </a:rPr>
              <a:t>their subjective interpretation of code context when deciding what</a:t>
            </a:r>
            <a:br>
              <a:rPr lang="en-US" sz="2000" dirty="0"/>
            </a:br>
            <a:r>
              <a:rPr lang="en-US" sz="2000" b="0" i="0" u="none" strike="noStrike" dirty="0">
                <a:effectLst/>
                <a:latin typeface="Arial" panose="020B0604020202020204" pitchFamily="34" charset="0"/>
              </a:rPr>
              <a:t>makes a good method EMPHASIZE</a:t>
            </a:r>
          </a:p>
          <a:p>
            <a:pPr marL="457200" lvl="0" indent="-304800" algn="l" rtl="0">
              <a:spcBef>
                <a:spcPts val="0"/>
              </a:spcBef>
              <a:spcAft>
                <a:spcPts val="0"/>
              </a:spcAft>
              <a:buClr>
                <a:schemeClr val="dk1"/>
              </a:buClr>
              <a:buSzPts val="1200"/>
              <a:buChar char="●"/>
            </a:pPr>
            <a:endParaRPr lang="en-US" sz="2000" b="0" i="0" u="none" strike="noStrike" dirty="0">
              <a:effectLst/>
              <a:latin typeface="Arial" panose="020B0604020202020204" pitchFamily="34" charset="0"/>
            </a:endParaRPr>
          </a:p>
          <a:p>
            <a:pPr marL="457200" lvl="0" indent="-304800" algn="l" rtl="0">
              <a:spcBef>
                <a:spcPts val="0"/>
              </a:spcBef>
              <a:spcAft>
                <a:spcPts val="0"/>
              </a:spcAft>
              <a:buClr>
                <a:schemeClr val="dk1"/>
              </a:buClr>
              <a:buSzPts val="1200"/>
              <a:buChar char="●"/>
            </a:pPr>
            <a:endParaRPr lang="en-US" sz="2000" b="0" i="0" u="none" strike="noStrike" dirty="0">
              <a:effectLst/>
              <a:latin typeface="Arial" panose="020B0604020202020204" pitchFamily="34" charset="0"/>
            </a:endParaRPr>
          </a:p>
          <a:p>
            <a:pPr marL="457200" lvl="0" indent="-304800" algn="l" rtl="0">
              <a:spcBef>
                <a:spcPts val="0"/>
              </a:spcBef>
              <a:spcAft>
                <a:spcPts val="0"/>
              </a:spcAft>
              <a:buClr>
                <a:schemeClr val="dk1"/>
              </a:buClr>
              <a:buSzPts val="1200"/>
              <a:buChar char="●"/>
            </a:pPr>
            <a:r>
              <a:rPr lang="en-US" sz="2000" b="0" i="0" u="none" strike="noStrike" dirty="0">
                <a:effectLst/>
                <a:latin typeface="Arial" panose="020B0604020202020204" pitchFamily="34" charset="0"/>
              </a:rPr>
              <a:t>We posit that the decision what to refactor  and how is both a science and an art. Developers use both their knowledge of software engineering principles, and rely on their own experience and subjective interpretation of the code context and what makes a good method. This might explain why developers are reluctant to use automated </a:t>
            </a:r>
            <a:r>
              <a:rPr lang="en-US" sz="2000" b="0" i="0" u="none" strike="noStrike" dirty="0" err="1">
                <a:effectLst/>
                <a:latin typeface="Arial" panose="020B0604020202020204" pitchFamily="34" charset="0"/>
              </a:rPr>
              <a:t>refactorings</a:t>
            </a:r>
            <a:r>
              <a:rPr lang="en-US" sz="2000" b="0" i="0" u="none" strike="noStrike" dirty="0">
                <a:effectLst/>
                <a:latin typeface="Arial" panose="020B0604020202020204" pitchFamily="34" charset="0"/>
              </a:rPr>
              <a:t> [14] and the large gap between high metrics scores and their low acceptance by developers </a:t>
            </a:r>
          </a:p>
          <a:p>
            <a:pPr marL="457200" lvl="0" indent="-304800" algn="l" rtl="0">
              <a:spcBef>
                <a:spcPts val="0"/>
              </a:spcBef>
              <a:spcAft>
                <a:spcPts val="0"/>
              </a:spcAft>
              <a:buClr>
                <a:schemeClr val="dk1"/>
              </a:buClr>
              <a:buSzPts val="1200"/>
              <a:buChar char="●"/>
            </a:pPr>
            <a:r>
              <a:rPr lang="en-US" sz="2000" b="0" i="0" u="none" strike="noStrike" dirty="0">
                <a:effectLst/>
                <a:latin typeface="Arial" panose="020B0604020202020204" pitchFamily="34" charset="0"/>
              </a:rPr>
              <a:t>Coupling, cohesion: science. Art – their expertise.</a:t>
            </a:r>
            <a:endParaRPr lang="en" sz="12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Replicate this</a:t>
            </a:r>
          </a:p>
          <a:p>
            <a:endParaRPr lang="en-US" dirty="0"/>
          </a:p>
          <a:p>
            <a:r>
              <a:rPr lang="en-US" dirty="0"/>
              <a:t>So, our intuition was to use LLMs – whose suggestions align with developer preferences, as they have been trained on a massive amount of coding data.</a:t>
            </a:r>
          </a:p>
          <a:p>
            <a:r>
              <a:rPr lang="en-US" dirty="0"/>
              <a:t>Here is an example, from an open source project, which highlights both the strengths and weakness of the LLM</a:t>
            </a:r>
          </a:p>
          <a:p>
            <a:r>
              <a:rPr lang="en-US" dirty="0"/>
              <a:t>CLICK</a:t>
            </a:r>
          </a:p>
          <a:p>
            <a:r>
              <a:rPr lang="en-US" dirty="0"/>
              <a:t>Actual refactoring - Developer extracted LOC in box 1; </a:t>
            </a:r>
          </a:p>
          <a:p>
            <a:pPr lvl="1"/>
            <a:r>
              <a:rPr lang="en-US" dirty="0"/>
              <a:t>Amazingly, LLM also gives precisely this recommendation</a:t>
            </a:r>
          </a:p>
          <a:p>
            <a:pPr lvl="0"/>
            <a:r>
              <a:rPr lang="en-US" dirty="0"/>
              <a:t>Let’s replicate this scenario with other tools.</a:t>
            </a:r>
          </a:p>
          <a:p>
            <a:pPr lvl="1"/>
            <a:r>
              <a:rPr lang="en-US" dirty="0"/>
              <a:t>Compute program slice, try to </a:t>
            </a:r>
            <a:r>
              <a:rPr lang="en-US" dirty="0" err="1"/>
              <a:t>maximise</a:t>
            </a:r>
            <a:r>
              <a:rPr lang="en-US" dirty="0"/>
              <a:t> it. It’s not wrong but its not what the developer did.</a:t>
            </a:r>
          </a:p>
          <a:p>
            <a:r>
              <a:rPr lang="en-US" dirty="0"/>
              <a:t>Box 2 – predictions from static analysis tools. Mixes multiple responsibilities – do not align with the way developers extract code</a:t>
            </a:r>
          </a:p>
          <a:p>
            <a:pPr lvl="1"/>
            <a:r>
              <a:rPr lang="en-US" dirty="0" err="1"/>
              <a:t>Initialise</a:t>
            </a:r>
            <a:r>
              <a:rPr lang="en-US" dirty="0"/>
              <a:t> array + perform computation</a:t>
            </a:r>
          </a:p>
          <a:p>
            <a:pPr lvl="0"/>
            <a:r>
              <a:rPr lang="en-US" dirty="0"/>
              <a:t>However, LLMs also suggested to extract box 3 – this is a hallucination impossible to extract such a code, from the middle of a loop</a:t>
            </a:r>
          </a:p>
          <a:p>
            <a:pPr lvl="0"/>
            <a:r>
              <a:rPr lang="en-US" dirty="0"/>
              <a:t>Box 4 – single line extractions, which developers prefer not to do.</a:t>
            </a:r>
          </a:p>
          <a:p>
            <a:pPr lvl="0"/>
            <a:endParaRPr lang="en-US" dirty="0"/>
          </a:p>
          <a:p>
            <a:pPr lvl="0"/>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Function </a:t>
            </a:r>
            <a:r>
              <a:rPr lang="en-US" dirty="0" err="1"/>
              <a:t>initiliases</a:t>
            </a:r>
            <a:r>
              <a:rPr lang="en-US" dirty="0"/>
              <a:t> an array – it performs only one operation, and can be reused.</a:t>
            </a:r>
          </a:p>
          <a:p>
            <a:pPr lvl="0"/>
            <a:endParaRPr lang="en-US" dirty="0"/>
          </a:p>
          <a:p>
            <a:pPr lvl="1"/>
            <a:endParaRPr lang="en-US" dirty="0"/>
          </a:p>
        </p:txBody>
      </p:sp>
    </p:spTree>
    <p:extLst>
      <p:ext uri="{BB962C8B-B14F-4D97-AF65-F5344CB8AC3E}">
        <p14:creationId xmlns:p14="http://schemas.microsoft.com/office/powerpoint/2010/main" val="2263092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91725b7c2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91725b7c2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dirty="0">
                <a:solidFill>
                  <a:schemeClr val="dk1"/>
                </a:solidFill>
              </a:rPr>
              <a:t>EM-Assist synergistically combines </a:t>
            </a:r>
            <a:endParaRPr sz="1050" dirty="0">
              <a:solidFill>
                <a:schemeClr val="dk1"/>
              </a:solidFill>
            </a:endParaRPr>
          </a:p>
          <a:p>
            <a:pPr marL="0" lvl="0" indent="457200" algn="l" rtl="0">
              <a:spcBef>
                <a:spcPts val="0"/>
              </a:spcBef>
              <a:spcAft>
                <a:spcPts val="0"/>
              </a:spcAft>
              <a:buNone/>
            </a:pPr>
            <a:r>
              <a:rPr lang="en" sz="1050" dirty="0">
                <a:solidFill>
                  <a:schemeClr val="dk1"/>
                </a:solidFill>
              </a:rPr>
              <a:t>(</a:t>
            </a:r>
            <a:r>
              <a:rPr lang="en" sz="1050" dirty="0" err="1">
                <a:solidFill>
                  <a:schemeClr val="dk1"/>
                </a:solidFill>
              </a:rPr>
              <a:t>i</a:t>
            </a:r>
            <a:r>
              <a:rPr lang="en" sz="1050" dirty="0">
                <a:solidFill>
                  <a:schemeClr val="dk1"/>
                </a:solidFill>
              </a:rPr>
              <a:t>) the creative capabilities of LLMs, </a:t>
            </a:r>
            <a:endParaRPr sz="1050" dirty="0">
              <a:solidFill>
                <a:schemeClr val="dk1"/>
              </a:solidFill>
            </a:endParaRPr>
          </a:p>
          <a:p>
            <a:pPr marL="0" lvl="0" indent="457200" algn="l" rtl="0">
              <a:spcBef>
                <a:spcPts val="0"/>
              </a:spcBef>
              <a:spcAft>
                <a:spcPts val="0"/>
              </a:spcAft>
              <a:buNone/>
            </a:pPr>
            <a:r>
              <a:rPr lang="en" sz="1050" dirty="0">
                <a:solidFill>
                  <a:schemeClr val="dk1"/>
                </a:solidFill>
              </a:rPr>
              <a:t>(ii) static analysis techniques to filter and enhance LLM-provided suggestions, and </a:t>
            </a:r>
            <a:endParaRPr sz="1050" dirty="0">
              <a:solidFill>
                <a:schemeClr val="dk1"/>
              </a:solidFill>
            </a:endParaRPr>
          </a:p>
          <a:p>
            <a:pPr marL="0" lvl="0" indent="457200" algn="l" rtl="0">
              <a:spcBef>
                <a:spcPts val="0"/>
              </a:spcBef>
              <a:spcAft>
                <a:spcPts val="0"/>
              </a:spcAft>
              <a:buNone/>
            </a:pPr>
            <a:r>
              <a:rPr lang="en" sz="1050" dirty="0">
                <a:solidFill>
                  <a:schemeClr val="dk1"/>
                </a:solidFill>
              </a:rPr>
              <a:t>(iii) the full power of a state-of-the-practice commercial IDE to apply </a:t>
            </a:r>
            <a:r>
              <a:rPr lang="en" sz="1050" dirty="0" err="1">
                <a:solidFill>
                  <a:schemeClr val="dk1"/>
                </a:solidFill>
              </a:rPr>
              <a:t>refactorings</a:t>
            </a:r>
            <a:r>
              <a:rPr lang="en" sz="1050" dirty="0">
                <a:solidFill>
                  <a:schemeClr val="dk1"/>
                </a:solidFill>
              </a:rPr>
              <a:t> safely.</a:t>
            </a:r>
            <a:endParaRPr sz="1050" dirty="0">
              <a:solidFill>
                <a:schemeClr val="dk1"/>
              </a:solidFill>
            </a:endParaRPr>
          </a:p>
          <a:p>
            <a:pPr marL="0" lvl="0" indent="457200" algn="l" rtl="0">
              <a:spcBef>
                <a:spcPts val="0"/>
              </a:spcBef>
              <a:spcAft>
                <a:spcPts val="0"/>
              </a:spcAft>
              <a:buNone/>
            </a:pPr>
            <a:endParaRPr sz="1050" dirty="0">
              <a:solidFill>
                <a:schemeClr val="dk1"/>
              </a:solidFill>
            </a:endParaRPr>
          </a:p>
          <a:p>
            <a:pPr marL="0" lvl="0" indent="0" algn="l" rtl="0">
              <a:spcBef>
                <a:spcPts val="0"/>
              </a:spcBef>
              <a:spcAft>
                <a:spcPts val="0"/>
              </a:spcAft>
              <a:buNone/>
            </a:pPr>
            <a:r>
              <a:rPr lang="en" sz="1050" dirty="0">
                <a:solidFill>
                  <a:schemeClr val="dk1"/>
                </a:solidFill>
              </a:rPr>
              <a:t>Our tool, EM-Assist, is implemented as an IntelliJ IDEA plugin. It leverages the creative capabilities of LLMs. </a:t>
            </a:r>
            <a:r>
              <a:rPr lang="en" sz="950" dirty="0">
                <a:solidFill>
                  <a:schemeClr val="dk1"/>
                </a:solidFill>
              </a:rPr>
              <a:t>Starting from candidates suggested by LLMs, EM-Assist filters, further enhances (e.g. corrects code fragment’s scope), and then ranks the suggestions based on static analysis techniques from program slicing.</a:t>
            </a:r>
            <a:endParaRPr sz="950" dirty="0">
              <a:solidFill>
                <a:schemeClr val="dk1"/>
              </a:solidFill>
            </a:endParaRPr>
          </a:p>
          <a:p>
            <a:pPr marL="0" lvl="0" indent="0" algn="l" rtl="0">
              <a:spcBef>
                <a:spcPts val="0"/>
              </a:spcBef>
              <a:spcAft>
                <a:spcPts val="0"/>
              </a:spcAft>
              <a:buNone/>
            </a:pPr>
            <a:r>
              <a:rPr lang="en" sz="950" dirty="0">
                <a:solidFill>
                  <a:schemeClr val="dk1"/>
                </a:solidFill>
              </a:rPr>
              <a:t>To ensure that Extract Method is performed safely and correctly, EM-Assist utilizes the full power of state-of-the-practice commercial IDE, IntelliJ IDEA.</a:t>
            </a:r>
            <a:endParaRPr sz="950" dirty="0">
              <a:solidFill>
                <a:schemeClr val="dk1"/>
              </a:solidFill>
            </a:endParaRPr>
          </a:p>
          <a:p>
            <a:pPr marL="0" lvl="0" indent="0" algn="l" rtl="0">
              <a:spcBef>
                <a:spcPts val="0"/>
              </a:spcBef>
              <a:spcAft>
                <a:spcPts val="0"/>
              </a:spcAft>
              <a:buNone/>
            </a:pPr>
            <a:endParaRPr sz="950"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7148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90677faf4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90677faf4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0" algn="l" rtl="0">
              <a:spcBef>
                <a:spcPts val="0"/>
              </a:spcBef>
              <a:spcAft>
                <a:spcPts val="0"/>
              </a:spcAft>
              <a:buNone/>
            </a:pPr>
            <a:endParaRPr sz="950" dirty="0">
              <a:solidFill>
                <a:schemeClr val="dk1"/>
              </a:solidFill>
            </a:endParaRPr>
          </a:p>
          <a:p>
            <a:pPr marL="457200" lvl="0" indent="-288925" algn="l" rtl="0">
              <a:spcBef>
                <a:spcPts val="0"/>
              </a:spcBef>
              <a:spcAft>
                <a:spcPts val="0"/>
              </a:spcAft>
              <a:buClr>
                <a:schemeClr val="dk1"/>
              </a:buClr>
              <a:buSzPts val="950"/>
              <a:buChar char="●"/>
            </a:pPr>
            <a:r>
              <a:rPr lang="en" sz="950" dirty="0">
                <a:solidFill>
                  <a:schemeClr val="dk1"/>
                </a:solidFill>
              </a:rPr>
              <a:t>Our intuition is that given the fact that Large Language Models (LLMs) have been trained on large code corpora, they are more likely to imitate human behavior. If we harness the familiarity of LLMs with the way developers form methods, we could suggest </a:t>
            </a:r>
            <a:r>
              <a:rPr lang="en" sz="950" dirty="0" err="1">
                <a:solidFill>
                  <a:schemeClr val="dk1"/>
                </a:solidFill>
              </a:rPr>
              <a:t>refactorings</a:t>
            </a:r>
            <a:r>
              <a:rPr lang="en" sz="950" dirty="0">
                <a:solidFill>
                  <a:schemeClr val="dk1"/>
                </a:solidFill>
              </a:rPr>
              <a:t> that developers are likely to accept.</a:t>
            </a:r>
          </a:p>
          <a:p>
            <a:pPr marL="457200" lvl="0" indent="-288925" algn="l" rtl="0">
              <a:spcBef>
                <a:spcPts val="0"/>
              </a:spcBef>
              <a:spcAft>
                <a:spcPts val="0"/>
              </a:spcAft>
              <a:buClr>
                <a:schemeClr val="dk1"/>
              </a:buClr>
              <a:buSzPts val="950"/>
              <a:buChar char="●"/>
            </a:pPr>
            <a:r>
              <a:rPr lang="en" sz="950" dirty="0">
                <a:solidFill>
                  <a:schemeClr val="dk1"/>
                </a:solidFill>
              </a:rPr>
              <a:t>Our experiment on more than 2thousand 8hundred real-life methods from open source projects in which developers performed Extract Method refactoring, reveals that</a:t>
            </a:r>
            <a:endParaRPr sz="950" dirty="0">
              <a:solidFill>
                <a:schemeClr val="dk1"/>
              </a:solidFill>
            </a:endParaRPr>
          </a:p>
          <a:p>
            <a:pPr marL="457200" lvl="0" indent="-288925" algn="l" rtl="0">
              <a:spcBef>
                <a:spcPts val="0"/>
              </a:spcBef>
              <a:spcAft>
                <a:spcPts val="0"/>
              </a:spcAft>
              <a:buClr>
                <a:schemeClr val="dk1"/>
              </a:buClr>
              <a:buSzPts val="950"/>
              <a:buChar char="●"/>
            </a:pPr>
            <a:r>
              <a:rPr lang="en" sz="950" dirty="0">
                <a:solidFill>
                  <a:schemeClr val="dk1"/>
                </a:solidFill>
              </a:rPr>
              <a:t>LLMs are creative and prolific, generating more than 12thousand 3hundred Extract Method suggestions, averaging 4 suggestions per method.</a:t>
            </a:r>
            <a:endParaRPr sz="950" dirty="0">
              <a:solidFill>
                <a:schemeClr val="dk1"/>
              </a:solidFill>
            </a:endParaRPr>
          </a:p>
          <a:p>
            <a:pPr marL="457200" lvl="0" indent="-288925" algn="l" rtl="0">
              <a:spcBef>
                <a:spcPts val="0"/>
              </a:spcBef>
              <a:spcAft>
                <a:spcPts val="0"/>
              </a:spcAft>
              <a:buClr>
                <a:schemeClr val="dk1"/>
              </a:buClr>
              <a:buSzPts val="950"/>
              <a:buChar char="●"/>
            </a:pPr>
            <a:r>
              <a:rPr lang="en" dirty="0"/>
              <a:t>However, more than 44% of these suggestions are invalid, potentially resulting in non-compiling code</a:t>
            </a:r>
            <a:endParaRPr dirty="0"/>
          </a:p>
          <a:p>
            <a:pPr marL="457200" lvl="0" indent="-298450" algn="l" rtl="0">
              <a:spcBef>
                <a:spcPts val="0"/>
              </a:spcBef>
              <a:spcAft>
                <a:spcPts val="0"/>
              </a:spcAft>
              <a:buSzPts val="1100"/>
              <a:buChar char="●"/>
            </a:pPr>
            <a:r>
              <a:rPr lang="en" dirty="0"/>
              <a:t>And almost 15% were not useful (for example one liners or entire method body)</a:t>
            </a:r>
            <a:endParaRPr dirty="0"/>
          </a:p>
          <a:p>
            <a:pPr marL="457200" lvl="0" indent="0" algn="l" rtl="0">
              <a:spcBef>
                <a:spcPts val="0"/>
              </a:spcBef>
              <a:spcAft>
                <a:spcPts val="0"/>
              </a:spcAft>
              <a:buNone/>
            </a:pPr>
            <a:endParaRPr sz="950" dirty="0">
              <a:solidFill>
                <a:schemeClr val="dk1"/>
              </a:solidFill>
            </a:endParaRPr>
          </a:p>
          <a:p>
            <a:pPr marL="457200" lvl="0" indent="0" algn="l" rtl="0">
              <a:spcBef>
                <a:spcPts val="0"/>
              </a:spcBef>
              <a:spcAft>
                <a:spcPts val="0"/>
              </a:spcAft>
              <a:buNone/>
            </a:pPr>
            <a:endParaRPr sz="950"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hyperlink" Target="https://openclipart.org/detail/102643/key-west---mallory---square-by-nkinkade-177733"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svgsilh.com/image/28741.html" TargetMode="Externa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0.jpg"/><Relationship Id="rId4" Type="http://schemas.openxmlformats.org/officeDocument/2006/relationships/hyperlink" Target="http://www.youtube.com/watch?v=3E6KsHAg3j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www.thisfaner.com/p/eclipse-theme/" TargetMode="External"/><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hyperlink" Target="https://en.wikipedia.org/wiki/Visual_Studio_Code" TargetMode="External"/><Relationship Id="rId4" Type="http://schemas.openxmlformats.org/officeDocument/2006/relationships/image" Target="../media/image16.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5.gif"/><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50249" y="447253"/>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US" sz="3500" dirty="0"/>
              <a:t>Next-Generation Refactoring: Combining LLM Insights and IDE Capabilities for Extract Method</a:t>
            </a:r>
            <a:endParaRPr sz="3500" dirty="0"/>
          </a:p>
        </p:txBody>
      </p:sp>
      <p:pic>
        <p:nvPicPr>
          <p:cNvPr id="24" name="Google Shape;57;p13">
            <a:extLst>
              <a:ext uri="{FF2B5EF4-FFF2-40B4-BE49-F238E27FC236}">
                <a16:creationId xmlns:a16="http://schemas.microsoft.com/office/drawing/2014/main" id="{7230631C-0F2B-15AB-C636-E556CAB263E9}"/>
              </a:ext>
            </a:extLst>
          </p:cNvPr>
          <p:cNvPicPr preferRelativeResize="0"/>
          <p:nvPr/>
        </p:nvPicPr>
        <p:blipFill>
          <a:blip r:embed="rId3">
            <a:alphaModFix/>
          </a:blip>
          <a:stretch>
            <a:fillRect/>
          </a:stretch>
        </p:blipFill>
        <p:spPr>
          <a:xfrm>
            <a:off x="8434331" y="4269617"/>
            <a:ext cx="388962" cy="393600"/>
          </a:xfrm>
          <a:prstGeom prst="rect">
            <a:avLst/>
          </a:prstGeom>
          <a:noFill/>
          <a:ln>
            <a:noFill/>
          </a:ln>
        </p:spPr>
      </p:pic>
      <p:pic>
        <p:nvPicPr>
          <p:cNvPr id="25" name="Google Shape;57;p13">
            <a:extLst>
              <a:ext uri="{FF2B5EF4-FFF2-40B4-BE49-F238E27FC236}">
                <a16:creationId xmlns:a16="http://schemas.microsoft.com/office/drawing/2014/main" id="{C7DE282D-2DA8-76B3-BA20-38A43033B1CA}"/>
              </a:ext>
            </a:extLst>
          </p:cNvPr>
          <p:cNvPicPr preferRelativeResize="0"/>
          <p:nvPr/>
        </p:nvPicPr>
        <p:blipFill>
          <a:blip r:embed="rId3">
            <a:alphaModFix/>
          </a:blip>
          <a:stretch>
            <a:fillRect/>
          </a:stretch>
        </p:blipFill>
        <p:spPr>
          <a:xfrm>
            <a:off x="232407" y="4223024"/>
            <a:ext cx="658265" cy="666114"/>
          </a:xfrm>
          <a:prstGeom prst="rect">
            <a:avLst/>
          </a:prstGeom>
          <a:noFill/>
          <a:ln>
            <a:noFill/>
          </a:ln>
        </p:spPr>
      </p:pic>
      <p:pic>
        <p:nvPicPr>
          <p:cNvPr id="26" name="Google Shape;57;p13">
            <a:extLst>
              <a:ext uri="{FF2B5EF4-FFF2-40B4-BE49-F238E27FC236}">
                <a16:creationId xmlns:a16="http://schemas.microsoft.com/office/drawing/2014/main" id="{E2314CBE-5D5B-B9D0-95CA-259D2FF0A30D}"/>
              </a:ext>
            </a:extLst>
          </p:cNvPr>
          <p:cNvPicPr preferRelativeResize="0"/>
          <p:nvPr/>
        </p:nvPicPr>
        <p:blipFill>
          <a:blip r:embed="rId3">
            <a:alphaModFix/>
          </a:blip>
          <a:stretch>
            <a:fillRect/>
          </a:stretch>
        </p:blipFill>
        <p:spPr>
          <a:xfrm>
            <a:off x="11660413" y="3244075"/>
            <a:ext cx="1027243" cy="1039492"/>
          </a:xfrm>
          <a:prstGeom prst="rect">
            <a:avLst/>
          </a:prstGeom>
          <a:noFill/>
          <a:ln>
            <a:noFill/>
          </a:ln>
        </p:spPr>
      </p:pic>
      <p:pic>
        <p:nvPicPr>
          <p:cNvPr id="27" name="Google Shape;57;p13">
            <a:extLst>
              <a:ext uri="{FF2B5EF4-FFF2-40B4-BE49-F238E27FC236}">
                <a16:creationId xmlns:a16="http://schemas.microsoft.com/office/drawing/2014/main" id="{F44936C1-8CE7-B720-CA5A-F1B43375F82D}"/>
              </a:ext>
            </a:extLst>
          </p:cNvPr>
          <p:cNvPicPr preferRelativeResize="0"/>
          <p:nvPr/>
        </p:nvPicPr>
        <p:blipFill>
          <a:blip r:embed="rId3">
            <a:alphaModFix/>
          </a:blip>
          <a:stretch>
            <a:fillRect/>
          </a:stretch>
        </p:blipFill>
        <p:spPr>
          <a:xfrm>
            <a:off x="16219333" y="5193331"/>
            <a:ext cx="1027243" cy="1039492"/>
          </a:xfrm>
          <a:prstGeom prst="rect">
            <a:avLst/>
          </a:prstGeom>
          <a:noFill/>
          <a:ln>
            <a:noFill/>
          </a:ln>
        </p:spPr>
      </p:pic>
      <p:pic>
        <p:nvPicPr>
          <p:cNvPr id="29" name="Google Shape;62;p13">
            <a:extLst>
              <a:ext uri="{FF2B5EF4-FFF2-40B4-BE49-F238E27FC236}">
                <a16:creationId xmlns:a16="http://schemas.microsoft.com/office/drawing/2014/main" id="{6E38559D-84E2-C403-551F-8B39B7F2A77A}"/>
              </a:ext>
            </a:extLst>
          </p:cNvPr>
          <p:cNvPicPr preferRelativeResize="0"/>
          <p:nvPr/>
        </p:nvPicPr>
        <p:blipFill>
          <a:blip r:embed="rId4">
            <a:alphaModFix/>
          </a:blip>
          <a:stretch>
            <a:fillRect/>
          </a:stretch>
        </p:blipFill>
        <p:spPr>
          <a:xfrm>
            <a:off x="13341210" y="5206223"/>
            <a:ext cx="2144505" cy="1373633"/>
          </a:xfrm>
          <a:prstGeom prst="rect">
            <a:avLst/>
          </a:prstGeom>
          <a:noFill/>
          <a:ln>
            <a:noFill/>
          </a:ln>
        </p:spPr>
      </p:pic>
      <p:grpSp>
        <p:nvGrpSpPr>
          <p:cNvPr id="50" name="Group 49">
            <a:extLst>
              <a:ext uri="{FF2B5EF4-FFF2-40B4-BE49-F238E27FC236}">
                <a16:creationId xmlns:a16="http://schemas.microsoft.com/office/drawing/2014/main" id="{B4B19A12-DBED-3A6E-B7BF-43906B17D94E}"/>
              </a:ext>
            </a:extLst>
          </p:cNvPr>
          <p:cNvGrpSpPr/>
          <p:nvPr/>
        </p:nvGrpSpPr>
        <p:grpSpPr>
          <a:xfrm>
            <a:off x="6948955" y="2788668"/>
            <a:ext cx="1445543" cy="1268005"/>
            <a:chOff x="3957248" y="3623524"/>
            <a:chExt cx="1816426" cy="1593337"/>
          </a:xfrm>
        </p:grpSpPr>
        <p:sp>
          <p:nvSpPr>
            <p:cNvPr id="23" name="TextBox 22">
              <a:extLst>
                <a:ext uri="{FF2B5EF4-FFF2-40B4-BE49-F238E27FC236}">
                  <a16:creationId xmlns:a16="http://schemas.microsoft.com/office/drawing/2014/main" id="{C8B6AF07-C48F-A140-CE71-914C83EB9974}"/>
                </a:ext>
              </a:extLst>
            </p:cNvPr>
            <p:cNvSpPr txBox="1"/>
            <p:nvPr/>
          </p:nvSpPr>
          <p:spPr>
            <a:xfrm>
              <a:off x="3957248" y="4543929"/>
              <a:ext cx="1816426" cy="672932"/>
            </a:xfrm>
            <a:prstGeom prst="rect">
              <a:avLst/>
            </a:prstGeom>
            <a:noFill/>
          </p:spPr>
          <p:txBody>
            <a:bodyPr wrap="square">
              <a:spAutoFit/>
            </a:bodyPr>
            <a:lstStyle/>
            <a:p>
              <a:pPr marL="0" lvl="0" indent="0" algn="l" rtl="0">
                <a:lnSpc>
                  <a:spcPct val="90000"/>
                </a:lnSpc>
                <a:spcBef>
                  <a:spcPts val="0"/>
                </a:spcBef>
                <a:spcAft>
                  <a:spcPts val="0"/>
                </a:spcAft>
                <a:buNone/>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Timofey </a:t>
              </a:r>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Bryksin</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2" name="Picture 2">
              <a:extLst>
                <a:ext uri="{FF2B5EF4-FFF2-40B4-BE49-F238E27FC236}">
                  <a16:creationId xmlns:a16="http://schemas.microsoft.com/office/drawing/2014/main" id="{99752887-1DD4-ED87-B9DC-7E341AE08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841" y="3623524"/>
              <a:ext cx="885906" cy="8859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2F54FF81-50C2-CBD0-8543-6EFED9B001F5}"/>
              </a:ext>
            </a:extLst>
          </p:cNvPr>
          <p:cNvGrpSpPr/>
          <p:nvPr/>
        </p:nvGrpSpPr>
        <p:grpSpPr>
          <a:xfrm>
            <a:off x="8034739" y="2781797"/>
            <a:ext cx="768448" cy="868497"/>
            <a:chOff x="5544558" y="3584047"/>
            <a:chExt cx="868934" cy="982066"/>
          </a:xfrm>
        </p:grpSpPr>
        <p:sp>
          <p:nvSpPr>
            <p:cNvPr id="22" name="Google Shape;207;p42">
              <a:extLst>
                <a:ext uri="{FF2B5EF4-FFF2-40B4-BE49-F238E27FC236}">
                  <a16:creationId xmlns:a16="http://schemas.microsoft.com/office/drawing/2014/main" id="{443A5F77-427D-E233-317B-88620766D1CE}"/>
                </a:ext>
              </a:extLst>
            </p:cNvPr>
            <p:cNvSpPr txBox="1">
              <a:spLocks/>
            </p:cNvSpPr>
            <p:nvPr/>
          </p:nvSpPr>
          <p:spPr>
            <a:xfrm>
              <a:off x="5642093" y="4244288"/>
              <a:ext cx="698529" cy="321825"/>
            </a:xfrm>
            <a:prstGeom prst="rect">
              <a:avLst/>
            </a:prstGeom>
          </p:spPr>
          <p:txBody>
            <a:bodyPr spcFirstLastPara="1" wrap="square" lIns="0" tIns="19502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t>Danny Dig</a:t>
              </a:r>
            </a:p>
          </p:txBody>
        </p:sp>
        <p:pic>
          <p:nvPicPr>
            <p:cNvPr id="38" name="Picture 8" descr="Profile photo for Danny Dig">
              <a:extLst>
                <a:ext uri="{FF2B5EF4-FFF2-40B4-BE49-F238E27FC236}">
                  <a16:creationId xmlns:a16="http://schemas.microsoft.com/office/drawing/2014/main" id="{8AB91D52-73EF-9780-BC6B-4DCF95D029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558" y="3584047"/>
              <a:ext cx="868934" cy="8689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9FCEF5AA-4218-511D-FB1A-27BCC2A9BE63}"/>
              </a:ext>
            </a:extLst>
          </p:cNvPr>
          <p:cNvGrpSpPr/>
          <p:nvPr/>
        </p:nvGrpSpPr>
        <p:grpSpPr>
          <a:xfrm>
            <a:off x="186343" y="2856210"/>
            <a:ext cx="728057" cy="1129650"/>
            <a:chOff x="831866" y="1968362"/>
            <a:chExt cx="969607" cy="1504438"/>
          </a:xfrm>
        </p:grpSpPr>
        <p:pic>
          <p:nvPicPr>
            <p:cNvPr id="34" name="Picture 33" descr="A person with his hand on his chin&#10;&#10;Description automatically generated">
              <a:extLst>
                <a:ext uri="{FF2B5EF4-FFF2-40B4-BE49-F238E27FC236}">
                  <a16:creationId xmlns:a16="http://schemas.microsoft.com/office/drawing/2014/main" id="{C292E6BB-3F23-37C0-952C-A2858AFC3CF8}"/>
                </a:ext>
              </a:extLst>
            </p:cNvPr>
            <p:cNvPicPr>
              <a:picLocks noChangeAspect="1"/>
            </p:cNvPicPr>
            <p:nvPr/>
          </p:nvPicPr>
          <p:blipFill>
            <a:blip r:embed="rId7"/>
            <a:stretch>
              <a:fillRect/>
            </a:stretch>
          </p:blipFill>
          <p:spPr>
            <a:xfrm>
              <a:off x="1020255" y="1968362"/>
              <a:ext cx="781218" cy="959335"/>
            </a:xfrm>
            <a:prstGeom prst="rect">
              <a:avLst/>
            </a:prstGeom>
          </p:spPr>
        </p:pic>
        <p:sp>
          <p:nvSpPr>
            <p:cNvPr id="39" name="TextBox 38">
              <a:extLst>
                <a:ext uri="{FF2B5EF4-FFF2-40B4-BE49-F238E27FC236}">
                  <a16:creationId xmlns:a16="http://schemas.microsoft.com/office/drawing/2014/main" id="{3D738C83-D483-4838-10B8-85C576CDA539}"/>
                </a:ext>
              </a:extLst>
            </p:cNvPr>
            <p:cNvSpPr txBox="1"/>
            <p:nvPr/>
          </p:nvSpPr>
          <p:spPr>
            <a:xfrm>
              <a:off x="831866" y="2888025"/>
              <a:ext cx="914033" cy="584775"/>
            </a:xfrm>
            <a:prstGeom prst="rect">
              <a:avLst/>
            </a:prstGeom>
            <a:noFill/>
          </p:spPr>
          <p:txBody>
            <a:bodyPr wrap="none" rtlCol="0">
              <a:spAutoFit/>
            </a:bodyPr>
            <a:lstStyle/>
            <a:p>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Dorin</a:t>
              </a: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Pomian</a:t>
              </a:r>
              <a:endParaRPr lang="en-US" sz="1600" dirty="0"/>
            </a:p>
          </p:txBody>
        </p:sp>
      </p:grpSp>
      <p:grpSp>
        <p:nvGrpSpPr>
          <p:cNvPr id="46" name="Group 45">
            <a:extLst>
              <a:ext uri="{FF2B5EF4-FFF2-40B4-BE49-F238E27FC236}">
                <a16:creationId xmlns:a16="http://schemas.microsoft.com/office/drawing/2014/main" id="{75091492-CE95-F40D-0E11-FDFE7209771A}"/>
              </a:ext>
            </a:extLst>
          </p:cNvPr>
          <p:cNvGrpSpPr/>
          <p:nvPr/>
        </p:nvGrpSpPr>
        <p:grpSpPr>
          <a:xfrm>
            <a:off x="1143000" y="2755585"/>
            <a:ext cx="2094671" cy="1349531"/>
            <a:chOff x="2404069" y="1961300"/>
            <a:chExt cx="2435282" cy="1568976"/>
          </a:xfrm>
        </p:grpSpPr>
        <p:pic>
          <p:nvPicPr>
            <p:cNvPr id="35" name="Picture 34" descr="A person in a blue shirt&#10;&#10;Description automatically generated">
              <a:extLst>
                <a:ext uri="{FF2B5EF4-FFF2-40B4-BE49-F238E27FC236}">
                  <a16:creationId xmlns:a16="http://schemas.microsoft.com/office/drawing/2014/main" id="{C6C74175-23A3-3F11-F89B-CF4C07EE6948}"/>
                </a:ext>
              </a:extLst>
            </p:cNvPr>
            <p:cNvPicPr>
              <a:picLocks noChangeAspect="1"/>
            </p:cNvPicPr>
            <p:nvPr/>
          </p:nvPicPr>
          <p:blipFill>
            <a:blip r:embed="rId8"/>
            <a:stretch>
              <a:fillRect/>
            </a:stretch>
          </p:blipFill>
          <p:spPr>
            <a:xfrm>
              <a:off x="2464967" y="1961300"/>
              <a:ext cx="927286" cy="927286"/>
            </a:xfrm>
            <a:prstGeom prst="rect">
              <a:avLst/>
            </a:prstGeom>
          </p:spPr>
        </p:pic>
        <p:sp>
          <p:nvSpPr>
            <p:cNvPr id="40" name="TextBox 39">
              <a:extLst>
                <a:ext uri="{FF2B5EF4-FFF2-40B4-BE49-F238E27FC236}">
                  <a16:creationId xmlns:a16="http://schemas.microsoft.com/office/drawing/2014/main" id="{7B43292A-B4A1-3364-BEE2-3EEFA0C82F50}"/>
                </a:ext>
              </a:extLst>
            </p:cNvPr>
            <p:cNvSpPr txBox="1"/>
            <p:nvPr/>
          </p:nvSpPr>
          <p:spPr>
            <a:xfrm>
              <a:off x="2404069" y="2850412"/>
              <a:ext cx="2435282" cy="679864"/>
            </a:xfrm>
            <a:prstGeom prst="rect">
              <a:avLst/>
            </a:prstGeom>
            <a:noFill/>
          </p:spPr>
          <p:txBody>
            <a:bodyPr wrap="square" rtlCol="0">
              <a:spAutoFit/>
            </a:bodyPr>
            <a:lstStyle/>
            <a:p>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Abhiram</a:t>
              </a: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Bellur</a:t>
              </a:r>
              <a:endParaRPr lang="en-US" sz="1600" dirty="0">
                <a:solidFill>
                  <a:schemeClr val="tx1"/>
                </a:solidFill>
              </a:endParaRPr>
            </a:p>
          </p:txBody>
        </p:sp>
      </p:grpSp>
      <p:grpSp>
        <p:nvGrpSpPr>
          <p:cNvPr id="47" name="Group 46">
            <a:extLst>
              <a:ext uri="{FF2B5EF4-FFF2-40B4-BE49-F238E27FC236}">
                <a16:creationId xmlns:a16="http://schemas.microsoft.com/office/drawing/2014/main" id="{8BAE8749-C002-F4D4-D26A-CAA319757D34}"/>
              </a:ext>
            </a:extLst>
          </p:cNvPr>
          <p:cNvGrpSpPr/>
          <p:nvPr/>
        </p:nvGrpSpPr>
        <p:grpSpPr>
          <a:xfrm>
            <a:off x="2225799" y="2698243"/>
            <a:ext cx="1050801" cy="1413842"/>
            <a:chOff x="4351459" y="1804623"/>
            <a:chExt cx="1146409" cy="1542482"/>
          </a:xfrm>
        </p:grpSpPr>
        <p:pic>
          <p:nvPicPr>
            <p:cNvPr id="36" name="Picture 35" descr="A person in a red shirt&#10;&#10;Description automatically generated">
              <a:extLst>
                <a:ext uri="{FF2B5EF4-FFF2-40B4-BE49-F238E27FC236}">
                  <a16:creationId xmlns:a16="http://schemas.microsoft.com/office/drawing/2014/main" id="{64048262-1AA3-7946-6E9C-F21C2F50CC28}"/>
                </a:ext>
              </a:extLst>
            </p:cNvPr>
            <p:cNvPicPr>
              <a:picLocks noChangeAspect="1"/>
            </p:cNvPicPr>
            <p:nvPr/>
          </p:nvPicPr>
          <p:blipFill>
            <a:blip r:embed="rId9"/>
            <a:stretch>
              <a:fillRect/>
            </a:stretch>
          </p:blipFill>
          <p:spPr>
            <a:xfrm>
              <a:off x="4401818" y="1804623"/>
              <a:ext cx="927287" cy="927287"/>
            </a:xfrm>
            <a:prstGeom prst="rect">
              <a:avLst/>
            </a:prstGeom>
          </p:spPr>
        </p:pic>
        <p:sp>
          <p:nvSpPr>
            <p:cNvPr id="41" name="TextBox 40">
              <a:extLst>
                <a:ext uri="{FF2B5EF4-FFF2-40B4-BE49-F238E27FC236}">
                  <a16:creationId xmlns:a16="http://schemas.microsoft.com/office/drawing/2014/main" id="{A17A7784-9F21-2E68-35FD-D714ABE14272}"/>
                </a:ext>
              </a:extLst>
            </p:cNvPr>
            <p:cNvSpPr txBox="1"/>
            <p:nvPr/>
          </p:nvSpPr>
          <p:spPr>
            <a:xfrm>
              <a:off x="4351459" y="2762848"/>
              <a:ext cx="1146409" cy="584257"/>
            </a:xfrm>
            <a:prstGeom prst="rect">
              <a:avLst/>
            </a:prstGeom>
            <a:noFill/>
          </p:spPr>
          <p:txBody>
            <a:bodyPr wrap="square">
              <a:spAutoFit/>
            </a:bodyPr>
            <a:lstStyle/>
            <a:p>
              <a:pPr marL="0" lvl="0" indent="0" algn="l" rtl="0">
                <a:lnSpc>
                  <a:spcPct val="90000"/>
                </a:lnSpc>
                <a:spcBef>
                  <a:spcPts val="0"/>
                </a:spcBef>
                <a:spcAft>
                  <a:spcPts val="0"/>
                </a:spcAft>
                <a:buNone/>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Malinda </a:t>
              </a:r>
            </a:p>
            <a:p>
              <a:pPr marL="0" lvl="0" indent="0" algn="l" rtl="0">
                <a:lnSpc>
                  <a:spcPct val="90000"/>
                </a:lnSpc>
                <a:spcBef>
                  <a:spcPts val="0"/>
                </a:spcBef>
                <a:spcAft>
                  <a:spcPts val="0"/>
                </a:spcAft>
                <a:buNone/>
              </a:pPr>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Dilhara</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347B3E01-00B7-4045-D5AA-46B36E176128}"/>
              </a:ext>
            </a:extLst>
          </p:cNvPr>
          <p:cNvGrpSpPr/>
          <p:nvPr/>
        </p:nvGrpSpPr>
        <p:grpSpPr>
          <a:xfrm>
            <a:off x="3422534" y="2803057"/>
            <a:ext cx="1149466" cy="1302059"/>
            <a:chOff x="5776894" y="1913236"/>
            <a:chExt cx="1231352" cy="1394815"/>
          </a:xfrm>
        </p:grpSpPr>
        <p:pic>
          <p:nvPicPr>
            <p:cNvPr id="37" name="Picture 6">
              <a:extLst>
                <a:ext uri="{FF2B5EF4-FFF2-40B4-BE49-F238E27FC236}">
                  <a16:creationId xmlns:a16="http://schemas.microsoft.com/office/drawing/2014/main" id="{3093E556-F800-8C31-EE73-C901D052E7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8163" y="1913236"/>
              <a:ext cx="794563" cy="85385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74927A-F234-4A4C-1321-58FB7A9F50D7}"/>
                </a:ext>
              </a:extLst>
            </p:cNvPr>
            <p:cNvSpPr txBox="1"/>
            <p:nvPr/>
          </p:nvSpPr>
          <p:spPr>
            <a:xfrm>
              <a:off x="5776894" y="2772520"/>
              <a:ext cx="1231352" cy="535531"/>
            </a:xfrm>
            <a:prstGeom prst="rect">
              <a:avLst/>
            </a:prstGeom>
            <a:noFill/>
          </p:spPr>
          <p:txBody>
            <a:bodyPr wrap="square">
              <a:spAutoFit/>
            </a:bodyPr>
            <a:lstStyle/>
            <a:p>
              <a:pPr marL="0" lvl="0" indent="0" algn="l" rtl="0">
                <a:lnSpc>
                  <a:spcPct val="90000"/>
                </a:lnSpc>
                <a:spcBef>
                  <a:spcPts val="0"/>
                </a:spcBef>
                <a:spcAft>
                  <a:spcPts val="0"/>
                </a:spcAft>
                <a:buNone/>
              </a:pPr>
              <a:r>
                <a:rPr lang="en-US" sz="1600" dirty="0"/>
                <a:t>Zarina </a:t>
              </a:r>
            </a:p>
            <a:p>
              <a:pPr marL="0" lvl="0" indent="0" algn="l" rtl="0">
                <a:lnSpc>
                  <a:spcPct val="90000"/>
                </a:lnSpc>
                <a:spcBef>
                  <a:spcPts val="0"/>
                </a:spcBef>
                <a:spcAft>
                  <a:spcPts val="0"/>
                </a:spcAft>
                <a:buNone/>
              </a:pPr>
              <a:r>
                <a:rPr lang="en-US" sz="1600" dirty="0" err="1"/>
                <a:t>Kurbatova</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F555CB43-36B8-C72E-CC56-DD1152DAA51C}"/>
              </a:ext>
            </a:extLst>
          </p:cNvPr>
          <p:cNvGrpSpPr/>
          <p:nvPr/>
        </p:nvGrpSpPr>
        <p:grpSpPr>
          <a:xfrm>
            <a:off x="5739456" y="2757757"/>
            <a:ext cx="1499544" cy="1240301"/>
            <a:chOff x="1361551" y="3588255"/>
            <a:chExt cx="1760512" cy="1456153"/>
          </a:xfrm>
        </p:grpSpPr>
        <p:pic>
          <p:nvPicPr>
            <p:cNvPr id="33" name="Picture 4">
              <a:extLst>
                <a:ext uri="{FF2B5EF4-FFF2-40B4-BE49-F238E27FC236}">
                  <a16:creationId xmlns:a16="http://schemas.microsoft.com/office/drawing/2014/main" id="{938B0B99-C732-695E-1B24-750A9706F3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1261" y="3588255"/>
              <a:ext cx="902182" cy="90218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8E2323F-5CD4-BD6F-3D46-59AE522A0C12}"/>
                </a:ext>
              </a:extLst>
            </p:cNvPr>
            <p:cNvSpPr txBox="1"/>
            <p:nvPr/>
          </p:nvSpPr>
          <p:spPr>
            <a:xfrm>
              <a:off x="1361551" y="4508877"/>
              <a:ext cx="1760512" cy="535531"/>
            </a:xfrm>
            <a:prstGeom prst="rect">
              <a:avLst/>
            </a:prstGeom>
            <a:noFill/>
          </p:spPr>
          <p:txBody>
            <a:bodyPr wrap="square">
              <a:spAutoFit/>
            </a:bodyPr>
            <a:lstStyle/>
            <a:p>
              <a:pPr marL="0" lvl="0" indent="0" algn="l" rtl="0">
                <a:lnSpc>
                  <a:spcPct val="90000"/>
                </a:lnSpc>
                <a:spcBef>
                  <a:spcPts val="0"/>
                </a:spcBef>
                <a:spcAft>
                  <a:spcPts val="0"/>
                </a:spcAft>
                <a:buNone/>
              </a:pPr>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Egor</a:t>
              </a: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0" lvl="0" indent="0" algn="l" rtl="0">
                <a:lnSpc>
                  <a:spcPct val="90000"/>
                </a:lnSpc>
                <a:spcBef>
                  <a:spcPts val="0"/>
                </a:spcBef>
                <a:spcAft>
                  <a:spcPts val="0"/>
                </a:spcAft>
                <a:buNone/>
              </a:pPr>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Bogomolov</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1" name="Group 50">
            <a:extLst>
              <a:ext uri="{FF2B5EF4-FFF2-40B4-BE49-F238E27FC236}">
                <a16:creationId xmlns:a16="http://schemas.microsoft.com/office/drawing/2014/main" id="{7CF8552D-BF33-B43F-5E8D-FDDEB1B38E71}"/>
              </a:ext>
            </a:extLst>
          </p:cNvPr>
          <p:cNvGrpSpPr/>
          <p:nvPr/>
        </p:nvGrpSpPr>
        <p:grpSpPr>
          <a:xfrm>
            <a:off x="4585957" y="2804733"/>
            <a:ext cx="1357643" cy="1304466"/>
            <a:chOff x="4350410" y="2969220"/>
            <a:chExt cx="1445543" cy="1388923"/>
          </a:xfrm>
        </p:grpSpPr>
        <p:pic>
          <p:nvPicPr>
            <p:cNvPr id="31" name="Picture 30">
              <a:extLst>
                <a:ext uri="{FF2B5EF4-FFF2-40B4-BE49-F238E27FC236}">
                  <a16:creationId xmlns:a16="http://schemas.microsoft.com/office/drawing/2014/main" id="{4A8E41F3-F4B2-B489-95A1-A84260A2E761}"/>
                </a:ext>
              </a:extLst>
            </p:cNvPr>
            <p:cNvPicPr>
              <a:picLocks noChangeAspect="1"/>
            </p:cNvPicPr>
            <p:nvPr/>
          </p:nvPicPr>
          <p:blipFill>
            <a:blip r:embed="rId12"/>
            <a:stretch>
              <a:fillRect/>
            </a:stretch>
          </p:blipFill>
          <p:spPr>
            <a:xfrm>
              <a:off x="4439751" y="2969220"/>
              <a:ext cx="756036" cy="805497"/>
            </a:xfrm>
            <a:prstGeom prst="rect">
              <a:avLst/>
            </a:prstGeom>
          </p:spPr>
        </p:pic>
        <p:sp>
          <p:nvSpPr>
            <p:cNvPr id="44" name="TextBox 43">
              <a:extLst>
                <a:ext uri="{FF2B5EF4-FFF2-40B4-BE49-F238E27FC236}">
                  <a16:creationId xmlns:a16="http://schemas.microsoft.com/office/drawing/2014/main" id="{16CCDDE0-6C9C-D6A6-0E44-6BD763C61C3D}"/>
                </a:ext>
              </a:extLst>
            </p:cNvPr>
            <p:cNvSpPr txBox="1"/>
            <p:nvPr/>
          </p:nvSpPr>
          <p:spPr>
            <a:xfrm>
              <a:off x="4350410" y="3822612"/>
              <a:ext cx="1445543" cy="535531"/>
            </a:xfrm>
            <a:prstGeom prst="rect">
              <a:avLst/>
            </a:prstGeom>
            <a:noFill/>
          </p:spPr>
          <p:txBody>
            <a:bodyPr wrap="square">
              <a:spAutoFit/>
            </a:bodyPr>
            <a:lstStyle/>
            <a:p>
              <a:pPr marL="0" lvl="0" indent="0" algn="l" rtl="0">
                <a:lnSpc>
                  <a:spcPct val="90000"/>
                </a:lnSpc>
                <a:spcBef>
                  <a:spcPts val="0"/>
                </a:spcBef>
                <a:spcAft>
                  <a:spcPts val="0"/>
                </a:spcAft>
                <a:buNone/>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Andrey </a:t>
              </a:r>
            </a:p>
            <a:p>
              <a:pPr marL="0" lvl="0" indent="0" algn="l" rtl="0">
                <a:lnSpc>
                  <a:spcPct val="90000"/>
                </a:lnSpc>
                <a:spcBef>
                  <a:spcPts val="0"/>
                </a:spcBef>
                <a:spcAft>
                  <a:spcPts val="0"/>
                </a:spcAft>
                <a:buNone/>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Sokolov</a:t>
              </a:r>
            </a:p>
          </p:txBody>
        </p:sp>
      </p:grpSp>
      <p:pic>
        <p:nvPicPr>
          <p:cNvPr id="53" name="Google Shape;57;p13">
            <a:extLst>
              <a:ext uri="{FF2B5EF4-FFF2-40B4-BE49-F238E27FC236}">
                <a16:creationId xmlns:a16="http://schemas.microsoft.com/office/drawing/2014/main" id="{A8DDC995-718D-AFD2-8757-623ACE827999}"/>
              </a:ext>
            </a:extLst>
          </p:cNvPr>
          <p:cNvPicPr preferRelativeResize="0"/>
          <p:nvPr/>
        </p:nvPicPr>
        <p:blipFill>
          <a:blip r:embed="rId3">
            <a:alphaModFix/>
          </a:blip>
          <a:stretch>
            <a:fillRect/>
          </a:stretch>
        </p:blipFill>
        <p:spPr>
          <a:xfrm>
            <a:off x="1265042" y="4240607"/>
            <a:ext cx="658265" cy="666114"/>
          </a:xfrm>
          <a:prstGeom prst="rect">
            <a:avLst/>
          </a:prstGeom>
          <a:noFill/>
          <a:ln>
            <a:noFill/>
          </a:ln>
        </p:spPr>
      </p:pic>
      <p:pic>
        <p:nvPicPr>
          <p:cNvPr id="58" name="Google Shape;57;p13">
            <a:extLst>
              <a:ext uri="{FF2B5EF4-FFF2-40B4-BE49-F238E27FC236}">
                <a16:creationId xmlns:a16="http://schemas.microsoft.com/office/drawing/2014/main" id="{BFC6F237-5D54-E86E-67E0-36D03006BFF2}"/>
              </a:ext>
            </a:extLst>
          </p:cNvPr>
          <p:cNvPicPr preferRelativeResize="0"/>
          <p:nvPr/>
        </p:nvPicPr>
        <p:blipFill>
          <a:blip r:embed="rId3">
            <a:alphaModFix/>
          </a:blip>
          <a:stretch>
            <a:fillRect/>
          </a:stretch>
        </p:blipFill>
        <p:spPr>
          <a:xfrm>
            <a:off x="2367801" y="4223024"/>
            <a:ext cx="658265" cy="666114"/>
          </a:xfrm>
          <a:prstGeom prst="rect">
            <a:avLst/>
          </a:prstGeom>
          <a:noFill/>
          <a:ln>
            <a:noFill/>
          </a:ln>
        </p:spPr>
      </p:pic>
      <p:pic>
        <p:nvPicPr>
          <p:cNvPr id="62" name="Google Shape;62;p13">
            <a:extLst>
              <a:ext uri="{FF2B5EF4-FFF2-40B4-BE49-F238E27FC236}">
                <a16:creationId xmlns:a16="http://schemas.microsoft.com/office/drawing/2014/main" id="{ADF676AF-6988-AD25-476A-8B641D349D23}"/>
              </a:ext>
            </a:extLst>
          </p:cNvPr>
          <p:cNvPicPr preferRelativeResize="0"/>
          <p:nvPr/>
        </p:nvPicPr>
        <p:blipFill>
          <a:blip r:embed="rId4">
            <a:alphaModFix/>
          </a:blip>
          <a:stretch>
            <a:fillRect/>
          </a:stretch>
        </p:blipFill>
        <p:spPr>
          <a:xfrm>
            <a:off x="6340291" y="5559982"/>
            <a:ext cx="1039932" cy="666114"/>
          </a:xfrm>
          <a:prstGeom prst="rect">
            <a:avLst/>
          </a:prstGeom>
          <a:noFill/>
          <a:ln>
            <a:noFill/>
          </a:ln>
        </p:spPr>
      </p:pic>
      <p:pic>
        <p:nvPicPr>
          <p:cNvPr id="8" name="Picture 7" descr="A black background with a black square&#10;&#10;Description automatically generated with medium confidence">
            <a:extLst>
              <a:ext uri="{FF2B5EF4-FFF2-40B4-BE49-F238E27FC236}">
                <a16:creationId xmlns:a16="http://schemas.microsoft.com/office/drawing/2014/main" id="{FBF55ECC-D6F5-CFED-BC9E-108572ADE97E}"/>
              </a:ext>
            </a:extLst>
          </p:cNvPr>
          <p:cNvPicPr>
            <a:picLocks noChangeAspect="1"/>
          </p:cNvPicPr>
          <p:nvPr/>
        </p:nvPicPr>
        <p:blipFill>
          <a:blip r:embed="rId13"/>
          <a:stretch>
            <a:fillRect/>
          </a:stretch>
        </p:blipFill>
        <p:spPr>
          <a:xfrm>
            <a:off x="3906612" y="4241930"/>
            <a:ext cx="4422647" cy="5718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dirty="0"/>
              <a:t>RQ1: How effective is Vanilla LLM?</a:t>
            </a:r>
          </a:p>
        </p:txBody>
      </p:sp>
      <p:sp>
        <p:nvSpPr>
          <p:cNvPr id="103" name="Google Shape;103;p18"/>
          <p:cNvSpPr txBox="1">
            <a:spLocks noGrp="1"/>
          </p:cNvSpPr>
          <p:nvPr>
            <p:ph type="body" idx="1"/>
          </p:nvPr>
        </p:nvSpPr>
        <p:spPr>
          <a:xfrm>
            <a:off x="401325" y="1188625"/>
            <a:ext cx="6325500" cy="3521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sz="1917" dirty="0"/>
              <a:t>Asked an LLM to replicate an oracle of refactoring situations</a:t>
            </a:r>
            <a:endParaRPr sz="1917" dirty="0">
              <a:solidFill>
                <a:srgbClr val="FF0000"/>
              </a:solidFill>
            </a:endParaRPr>
          </a:p>
          <a:p>
            <a:pPr marL="457200" lvl="0" indent="0" algn="l" rtl="0">
              <a:spcBef>
                <a:spcPts val="1200"/>
              </a:spcBef>
              <a:spcAft>
                <a:spcPts val="0"/>
              </a:spcAft>
              <a:buNone/>
            </a:pPr>
            <a:r>
              <a:rPr lang="en" dirty="0"/>
              <a:t>LLMs are creative and prolific</a:t>
            </a:r>
            <a:r>
              <a:rPr lang="en" sz="1917" dirty="0"/>
              <a:t>: averaging 27 suggestions per method</a:t>
            </a:r>
            <a:endParaRPr sz="1917" dirty="0"/>
          </a:p>
          <a:p>
            <a:pPr marL="0" lvl="0" indent="457200" algn="l" rtl="0">
              <a:spcBef>
                <a:spcPts val="1200"/>
              </a:spcBef>
              <a:spcAft>
                <a:spcPts val="0"/>
              </a:spcAft>
              <a:buNone/>
            </a:pPr>
            <a:endParaRPr sz="1917" dirty="0"/>
          </a:p>
          <a:p>
            <a:pPr marL="457200" lvl="0" indent="0" algn="l" rtl="0">
              <a:spcBef>
                <a:spcPts val="1200"/>
              </a:spcBef>
              <a:spcAft>
                <a:spcPts val="0"/>
              </a:spcAft>
              <a:buNone/>
            </a:pPr>
            <a:r>
              <a:rPr lang="en" b="1" dirty="0">
                <a:solidFill>
                  <a:srgbClr val="FF0000"/>
                </a:solidFill>
              </a:rPr>
              <a:t>Hallucination</a:t>
            </a:r>
            <a:r>
              <a:rPr lang="en" dirty="0"/>
              <a:t> Invalid - 44.4% of the suggestions are invalid, resulting in non-compiling code, or semantically not equivalent</a:t>
            </a:r>
            <a:endParaRPr dirty="0"/>
          </a:p>
          <a:p>
            <a:pPr marL="457200" lvl="0" indent="0" algn="l" rtl="0">
              <a:spcBef>
                <a:spcPts val="1200"/>
              </a:spcBef>
              <a:spcAft>
                <a:spcPts val="0"/>
              </a:spcAft>
              <a:buNone/>
            </a:pPr>
            <a:endParaRPr dirty="0"/>
          </a:p>
          <a:p>
            <a:pPr marL="457200" lvl="0" indent="0" rtl="0">
              <a:buNone/>
            </a:pPr>
            <a:r>
              <a:rPr lang="en" b="1" dirty="0">
                <a:solidFill>
                  <a:srgbClr val="FF0000"/>
                </a:solidFill>
              </a:rPr>
              <a:t>Hallucination</a:t>
            </a:r>
            <a:r>
              <a:rPr lang="en" dirty="0"/>
              <a:t> Not Useful - 14.8% of suggestions are not useful (e.g. one liners, or entire method body)</a:t>
            </a:r>
            <a:endParaRPr dirty="0"/>
          </a:p>
        </p:txBody>
      </p:sp>
      <p:pic>
        <p:nvPicPr>
          <p:cNvPr id="104" name="Google Shape;104;p18"/>
          <p:cNvPicPr preferRelativeResize="0"/>
          <p:nvPr/>
        </p:nvPicPr>
        <p:blipFill>
          <a:blip r:embed="rId3">
            <a:alphaModFix/>
          </a:blip>
          <a:stretch>
            <a:fillRect/>
          </a:stretch>
        </p:blipFill>
        <p:spPr>
          <a:xfrm>
            <a:off x="401327" y="3867862"/>
            <a:ext cx="347647" cy="348883"/>
          </a:xfrm>
          <a:prstGeom prst="rect">
            <a:avLst/>
          </a:prstGeom>
          <a:noFill/>
          <a:ln>
            <a:noFill/>
          </a:ln>
        </p:spPr>
      </p:pic>
      <p:pic>
        <p:nvPicPr>
          <p:cNvPr id="105" name="Google Shape;105;p18"/>
          <p:cNvPicPr preferRelativeResize="0"/>
          <p:nvPr/>
        </p:nvPicPr>
        <p:blipFill>
          <a:blip r:embed="rId3">
            <a:alphaModFix/>
          </a:blip>
          <a:stretch>
            <a:fillRect/>
          </a:stretch>
        </p:blipFill>
        <p:spPr>
          <a:xfrm>
            <a:off x="415181" y="2816612"/>
            <a:ext cx="347647" cy="348883"/>
          </a:xfrm>
          <a:prstGeom prst="rect">
            <a:avLst/>
          </a:prstGeom>
          <a:noFill/>
          <a:ln>
            <a:noFill/>
          </a:ln>
        </p:spPr>
      </p:pic>
      <p:pic>
        <p:nvPicPr>
          <p:cNvPr id="106" name="Google Shape;106;p18"/>
          <p:cNvPicPr preferRelativeResize="0"/>
          <p:nvPr/>
        </p:nvPicPr>
        <p:blipFill>
          <a:blip r:embed="rId4">
            <a:alphaModFix/>
          </a:blip>
          <a:stretch>
            <a:fillRect/>
          </a:stretch>
        </p:blipFill>
        <p:spPr>
          <a:xfrm>
            <a:off x="415182" y="1720086"/>
            <a:ext cx="347647" cy="348889"/>
          </a:xfrm>
          <a:prstGeom prst="rect">
            <a:avLst/>
          </a:prstGeom>
          <a:noFill/>
          <a:ln>
            <a:noFill/>
          </a:ln>
        </p:spPr>
      </p:pic>
      <p:pic>
        <p:nvPicPr>
          <p:cNvPr id="107" name="Google Shape;107;p18"/>
          <p:cNvPicPr preferRelativeResize="0"/>
          <p:nvPr/>
        </p:nvPicPr>
        <p:blipFill rotWithShape="1">
          <a:blip r:embed="rId5">
            <a:alphaModFix/>
          </a:blip>
          <a:srcRect/>
          <a:stretch/>
        </p:blipFill>
        <p:spPr>
          <a:xfrm>
            <a:off x="7114575" y="1188625"/>
            <a:ext cx="1717725" cy="1717725"/>
          </a:xfrm>
          <a:prstGeom prst="rect">
            <a:avLst/>
          </a:prstGeom>
          <a:noFill/>
          <a:ln>
            <a:noFill/>
          </a:ln>
        </p:spPr>
      </p:pic>
      <p:sp>
        <p:nvSpPr>
          <p:cNvPr id="2" name="Slide Number Placeholder 1">
            <a:extLst>
              <a:ext uri="{FF2B5EF4-FFF2-40B4-BE49-F238E27FC236}">
                <a16:creationId xmlns:a16="http://schemas.microsoft.com/office/drawing/2014/main" id="{49D45E40-96DE-93F1-8A7A-D4ADC086F9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dirty="0">
                <a:solidFill>
                  <a:srgbClr val="000000"/>
                </a:solidFill>
              </a:rPr>
              <a:t>RQ3: How effective is EM-Assist</a:t>
            </a:r>
            <a:endParaRPr lang="en-US" dirty="0"/>
          </a:p>
        </p:txBody>
      </p:sp>
      <p:sp>
        <p:nvSpPr>
          <p:cNvPr id="131" name="Google Shape;131;p22"/>
          <p:cNvSpPr txBox="1">
            <a:spLocks noGrp="1"/>
          </p:cNvSpPr>
          <p:nvPr>
            <p:ph type="body" idx="1"/>
          </p:nvPr>
        </p:nvSpPr>
        <p:spPr>
          <a:xfrm>
            <a:off x="311700" y="1014764"/>
            <a:ext cx="8243100" cy="3416400"/>
          </a:xfrm>
          <a:prstGeom prst="rect">
            <a:avLst/>
          </a:prstGeom>
        </p:spPr>
        <p:txBody>
          <a:bodyPr spcFirstLastPara="1" wrap="square" lIns="91425" tIns="91425" rIns="91425" bIns="91425" anchor="t" anchorCtr="0">
            <a:normAutofit/>
          </a:bodyPr>
          <a:lstStyle/>
          <a:p>
            <a:pPr marL="114300" indent="0">
              <a:lnSpc>
                <a:spcPct val="114999"/>
              </a:lnSpc>
              <a:spcBef>
                <a:spcPts val="1200"/>
              </a:spcBef>
              <a:buNone/>
            </a:pPr>
            <a:r>
              <a:rPr lang="en" dirty="0"/>
              <a:t>Oracle of actual 1752 extract method </a:t>
            </a:r>
            <a:r>
              <a:rPr lang="en" dirty="0" err="1"/>
              <a:t>refactorings</a:t>
            </a:r>
            <a:r>
              <a:rPr lang="en" dirty="0"/>
              <a:t> from OSS</a:t>
            </a:r>
            <a:endParaRPr lang="en-US" dirty="0"/>
          </a:p>
          <a:p>
            <a:pPr marL="914400" lvl="0" indent="-330200" algn="l" rtl="0">
              <a:spcBef>
                <a:spcPts val="0"/>
              </a:spcBef>
              <a:spcAft>
                <a:spcPts val="0"/>
              </a:spcAft>
              <a:buSzPts val="1600"/>
              <a:buChar char="●"/>
            </a:pPr>
            <a:r>
              <a:rPr lang="en" sz="1600" dirty="0"/>
              <a:t>EM-Assist achieved 53.4% recall rate</a:t>
            </a:r>
            <a:endParaRPr sz="1600" dirty="0"/>
          </a:p>
          <a:p>
            <a:pPr marL="914400" indent="-330200">
              <a:buSzPts val="1600"/>
            </a:pPr>
            <a:r>
              <a:rPr lang="en" sz="1600" dirty="0"/>
              <a:t>Compared to </a:t>
            </a:r>
            <a:r>
              <a:rPr lang="en-US" sz="1600" dirty="0"/>
              <a:t>39.4% recall rate by </a:t>
            </a:r>
            <a:r>
              <a:rPr lang="en-US" sz="1600" dirty="0" err="1"/>
              <a:t>JExtract</a:t>
            </a:r>
            <a:r>
              <a:rPr lang="en-US" sz="1600" dirty="0"/>
              <a:t> (best in class using static analysis)</a:t>
            </a:r>
          </a:p>
          <a:p>
            <a:pPr marL="584200" indent="0">
              <a:buSzPts val="1600"/>
              <a:buNone/>
            </a:pPr>
            <a:endParaRPr lang="en-US" sz="1600" dirty="0"/>
          </a:p>
          <a:p>
            <a:pPr marL="584200" indent="0">
              <a:buSzPts val="1600"/>
              <a:buNone/>
            </a:pPr>
            <a:endParaRPr lang="en-US" sz="1600" dirty="0"/>
          </a:p>
          <a:p>
            <a:pPr marL="584200" indent="0">
              <a:buSzPts val="1600"/>
              <a:buNone/>
            </a:pPr>
            <a:r>
              <a:rPr lang="en-US" sz="1600" dirty="0"/>
              <a:t>EM-Assist better aligns with how expert developers performed </a:t>
            </a:r>
            <a:r>
              <a:rPr lang="en-US" sz="1600" dirty="0" err="1"/>
              <a:t>refactorings</a:t>
            </a:r>
            <a:r>
              <a:rPr lang="en-US" sz="1600" dirty="0"/>
              <a:t> in the wild.</a:t>
            </a:r>
          </a:p>
          <a:p>
            <a:pPr marL="584200" indent="0">
              <a:buSzPts val="1600"/>
              <a:buNone/>
            </a:pPr>
            <a:endParaRPr lang="en-US" sz="1600" dirty="0"/>
          </a:p>
          <a:p>
            <a:pPr marL="584200" indent="0">
              <a:buSzPts val="1600"/>
              <a:buNone/>
            </a:pPr>
            <a:endParaRPr lang="en-US" sz="1600" dirty="0"/>
          </a:p>
        </p:txBody>
      </p:sp>
      <p:sp>
        <p:nvSpPr>
          <p:cNvPr id="2" name="Slide Number Placeholder 1">
            <a:extLst>
              <a:ext uri="{FF2B5EF4-FFF2-40B4-BE49-F238E27FC236}">
                <a16:creationId xmlns:a16="http://schemas.microsoft.com/office/drawing/2014/main" id="{B9FB1A7C-D526-8181-69CA-34218FAB2D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F88A-5DDB-42F1-8CDA-FBE54B80D04C}"/>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sz="2600" dirty="0"/>
              <a:t>RQ4: How useful is EM-Assist?</a:t>
            </a:r>
          </a:p>
        </p:txBody>
      </p:sp>
      <p:sp>
        <p:nvSpPr>
          <p:cNvPr id="4" name="Slide Number Placeholder 3">
            <a:extLst>
              <a:ext uri="{FF2B5EF4-FFF2-40B4-BE49-F238E27FC236}">
                <a16:creationId xmlns:a16="http://schemas.microsoft.com/office/drawing/2014/main" id="{B58703D3-1AE3-056B-CA55-D3588BA50A3B}"/>
              </a:ext>
            </a:extLst>
          </p:cNvPr>
          <p:cNvSpPr>
            <a:spLocks noGrp="1"/>
          </p:cNvSpPr>
          <p:nvPr>
            <p:ph type="sldNum" idx="12"/>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12</a:t>
            </a:fld>
            <a:endParaRPr lang="en" sz="900"/>
          </a:p>
        </p:txBody>
      </p:sp>
      <p:sp>
        <p:nvSpPr>
          <p:cNvPr id="3" name="Text Placeholder 2">
            <a:extLst>
              <a:ext uri="{FF2B5EF4-FFF2-40B4-BE49-F238E27FC236}">
                <a16:creationId xmlns:a16="http://schemas.microsoft.com/office/drawing/2014/main" id="{28568D6E-35B6-BC5F-5C27-4803C9B63E1D}"/>
              </a:ext>
            </a:extLst>
          </p:cNvPr>
          <p:cNvSpPr>
            <a:spLocks noGrp="1"/>
          </p:cNvSpPr>
          <p:nvPr>
            <p:ph type="body" idx="4294967295"/>
          </p:nvPr>
        </p:nvSpPr>
        <p:spPr>
          <a:xfrm>
            <a:off x="311700" y="1208225"/>
            <a:ext cx="5555700" cy="3264408"/>
          </a:xfrm>
        </p:spPr>
        <p:txBody>
          <a:bodyPr anchor="t">
            <a:normAutofit/>
          </a:bodyPr>
          <a:lstStyle/>
          <a:p>
            <a:pPr marL="123190" indent="0">
              <a:lnSpc>
                <a:spcPct val="105000"/>
              </a:lnSpc>
              <a:spcAft>
                <a:spcPts val="600"/>
              </a:spcAft>
              <a:buClr>
                <a:srgbClr val="000000"/>
              </a:buClr>
              <a:buSzPts val="1600"/>
              <a:buFont typeface="Arial"/>
              <a:buNone/>
            </a:pPr>
            <a:r>
              <a:rPr lang="en-US" sz="1700" b="0" i="0" u="none" strike="noStrike" cap="none" dirty="0">
                <a:solidFill>
                  <a:schemeClr val="dk1"/>
                </a:solidFill>
              </a:rPr>
              <a:t>Fire-house survey – New commits</a:t>
            </a:r>
          </a:p>
          <a:p>
            <a:pPr marL="123190" indent="0">
              <a:lnSpc>
                <a:spcPct val="105000"/>
              </a:lnSpc>
              <a:spcAft>
                <a:spcPts val="600"/>
              </a:spcAft>
              <a:buClr>
                <a:srgbClr val="000000"/>
              </a:buClr>
              <a:buSzPts val="1600"/>
              <a:buFont typeface="Arial"/>
              <a:buNone/>
            </a:pPr>
            <a:endParaRPr lang="en-US" sz="1700" dirty="0">
              <a:solidFill>
                <a:schemeClr val="dk1"/>
              </a:solidFill>
            </a:endParaRPr>
          </a:p>
          <a:p>
            <a:pPr marL="123190" indent="0">
              <a:lnSpc>
                <a:spcPct val="105000"/>
              </a:lnSpc>
              <a:spcAft>
                <a:spcPts val="600"/>
              </a:spcAft>
              <a:buClr>
                <a:srgbClr val="000000"/>
              </a:buClr>
              <a:buSzPts val="1600"/>
              <a:buFont typeface="Arial"/>
              <a:buNone/>
            </a:pPr>
            <a:r>
              <a:rPr lang="en-US" sz="1700" b="0" i="0" u="none" strike="noStrike" cap="none" dirty="0">
                <a:solidFill>
                  <a:schemeClr val="dk1"/>
                </a:solidFill>
              </a:rPr>
              <a:t>16 expert developers participated in the survey, with </a:t>
            </a:r>
            <a:r>
              <a:rPr lang="en-US" sz="1700" dirty="0">
                <a:solidFill>
                  <a:schemeClr val="dk1"/>
                </a:solidFill>
              </a:rPr>
              <a:t>81</a:t>
            </a:r>
            <a:r>
              <a:rPr lang="en-US" sz="1700" b="0" i="0" u="none" strike="noStrike" cap="none" dirty="0">
                <a:solidFill>
                  <a:schemeClr val="dk1"/>
                </a:solidFill>
              </a:rPr>
              <a:t>.3% giving a positive rating</a:t>
            </a:r>
          </a:p>
          <a:p>
            <a:pPr marL="127000" indent="0">
              <a:lnSpc>
                <a:spcPct val="105000"/>
              </a:lnSpc>
              <a:spcAft>
                <a:spcPts val="600"/>
              </a:spcAft>
              <a:buClr>
                <a:srgbClr val="000000"/>
              </a:buClr>
              <a:buSzPts val="1600"/>
              <a:buFont typeface="Arial"/>
              <a:buNone/>
            </a:pPr>
            <a:r>
              <a:rPr lang="en-US" sz="1700" b="0" i="0" u="none" strike="noStrike" cap="none" dirty="0">
                <a:solidFill>
                  <a:schemeClr val="dk1"/>
                </a:solidFill>
              </a:rPr>
              <a:t>“It looks super cool so far! :fire:”</a:t>
            </a:r>
          </a:p>
          <a:p>
            <a:pPr marL="127000" indent="0">
              <a:lnSpc>
                <a:spcPct val="105000"/>
              </a:lnSpc>
              <a:spcAft>
                <a:spcPts val="600"/>
              </a:spcAft>
              <a:buClr>
                <a:srgbClr val="000000"/>
              </a:buClr>
              <a:buSzPts val="1600"/>
              <a:buFont typeface="Arial"/>
              <a:buNone/>
            </a:pPr>
            <a:r>
              <a:rPr lang="en-US" sz="1700" b="0" i="0" u="none" strike="noStrike" cap="none" dirty="0">
                <a:solidFill>
                  <a:schemeClr val="dk1"/>
                </a:solidFill>
              </a:rPr>
              <a:t>“Thank you for interesting suggestions! Hope to see this in production in the future.”</a:t>
            </a:r>
          </a:p>
          <a:p>
            <a:pPr marL="127000" indent="0">
              <a:lnSpc>
                <a:spcPct val="105000"/>
              </a:lnSpc>
              <a:spcAft>
                <a:spcPts val="600"/>
              </a:spcAft>
              <a:buClr>
                <a:srgbClr val="000000"/>
              </a:buClr>
              <a:buSzPts val="1600"/>
              <a:buFont typeface="Arial"/>
              <a:buNone/>
            </a:pPr>
            <a:r>
              <a:rPr lang="en-US" sz="1700" b="0" i="0" u="none" strike="noStrike" cap="none" dirty="0">
                <a:solidFill>
                  <a:schemeClr val="dk1"/>
                </a:solidFill>
              </a:rPr>
              <a:t>“These suggestions made me look at this code with new eyes, and I will try to refactor it”</a:t>
            </a:r>
          </a:p>
        </p:txBody>
      </p:sp>
      <p:pic>
        <p:nvPicPr>
          <p:cNvPr id="2050" name="Picture 2">
            <a:extLst>
              <a:ext uri="{FF2B5EF4-FFF2-40B4-BE49-F238E27FC236}">
                <a16:creationId xmlns:a16="http://schemas.microsoft.com/office/drawing/2014/main" id="{58B33742-4061-8260-57D4-888F00EEE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789" r="2" b="2"/>
          <a:stretch/>
        </p:blipFill>
        <p:spPr bwMode="auto">
          <a:xfrm>
            <a:off x="6019800" y="1517422"/>
            <a:ext cx="2628900" cy="2108655"/>
          </a:xfrm>
          <a:prstGeom prst="rect">
            <a:avLst/>
          </a:prstGeom>
          <a:solidFill>
            <a:srgbClr val="FFFFFF"/>
          </a:solidFill>
          <a:ln>
            <a:noFill/>
          </a:ln>
        </p:spPr>
      </p:pic>
    </p:spTree>
    <p:extLst>
      <p:ext uri="{BB962C8B-B14F-4D97-AF65-F5344CB8AC3E}">
        <p14:creationId xmlns:p14="http://schemas.microsoft.com/office/powerpoint/2010/main" val="373862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9C1B-05CB-EAF6-9943-0AFCA49BB355}"/>
              </a:ext>
            </a:extLst>
          </p:cNvPr>
          <p:cNvSpPr>
            <a:spLocks noGrp="1"/>
          </p:cNvSpPr>
          <p:nvPr>
            <p:ph type="title"/>
          </p:nvPr>
        </p:nvSpPr>
        <p:spPr/>
        <p:txBody>
          <a:bodyPr>
            <a:normAutofit fontScale="90000"/>
          </a:bodyPr>
          <a:lstStyle/>
          <a:p>
            <a:r>
              <a:rPr lang="en-US" dirty="0"/>
              <a:t>Executive Summary</a:t>
            </a:r>
          </a:p>
        </p:txBody>
      </p:sp>
      <p:sp>
        <p:nvSpPr>
          <p:cNvPr id="3" name="Text Placeholder 2">
            <a:extLst>
              <a:ext uri="{FF2B5EF4-FFF2-40B4-BE49-F238E27FC236}">
                <a16:creationId xmlns:a16="http://schemas.microsoft.com/office/drawing/2014/main" id="{7DAB61B7-B6E4-2921-56BE-9D63EF557C39}"/>
              </a:ext>
            </a:extLst>
          </p:cNvPr>
          <p:cNvSpPr>
            <a:spLocks noGrp="1"/>
          </p:cNvSpPr>
          <p:nvPr>
            <p:ph type="body" idx="1"/>
          </p:nvPr>
        </p:nvSpPr>
        <p:spPr>
          <a:xfrm>
            <a:off x="311700" y="1152475"/>
            <a:ext cx="5631900" cy="3416400"/>
          </a:xfrm>
        </p:spPr>
        <p:txBody>
          <a:bodyPr>
            <a:normAutofit fontScale="92500" lnSpcReduction="20000"/>
          </a:bodyPr>
          <a:lstStyle/>
          <a:p>
            <a:endParaRPr lang="en-US" dirty="0"/>
          </a:p>
          <a:p>
            <a:r>
              <a:rPr lang="en-US" dirty="0"/>
              <a:t>LLM’s create a wow effects, </a:t>
            </a:r>
          </a:p>
          <a:p>
            <a:pPr marL="571500" lvl="1" indent="0">
              <a:buNone/>
            </a:pPr>
            <a:r>
              <a:rPr lang="en-US" sz="1800" dirty="0"/>
              <a:t>but also have a </a:t>
            </a:r>
            <a:r>
              <a:rPr lang="en-US" sz="1800" b="1" dirty="0"/>
              <a:t>high hallucination rate – 59.2%</a:t>
            </a:r>
          </a:p>
          <a:p>
            <a:r>
              <a:rPr lang="en-US" dirty="0"/>
              <a:t>Tame Hallucinations</a:t>
            </a:r>
          </a:p>
          <a:p>
            <a:r>
              <a:rPr lang="en-US" dirty="0"/>
              <a:t>Tame the non-determinism</a:t>
            </a:r>
          </a:p>
          <a:p>
            <a:r>
              <a:rPr lang="en-US" dirty="0"/>
              <a:t>EM-Assist outperforms previous state-of-the-art and aligns with how expert developers perform refactoring.</a:t>
            </a:r>
          </a:p>
          <a:p>
            <a:pPr lvl="1"/>
            <a:endParaRPr lang="en-US" dirty="0"/>
          </a:p>
          <a:p>
            <a:pPr marL="114300" indent="0">
              <a:buNone/>
            </a:pPr>
            <a:r>
              <a:rPr lang="en-US" dirty="0"/>
              <a:t>IDE + LLM  + Human &gt;&gt; Sum of the individual parts</a:t>
            </a:r>
          </a:p>
          <a:p>
            <a:pPr marL="114300" indent="0">
              <a:buNone/>
            </a:pPr>
            <a:endParaRPr lang="en-US" dirty="0"/>
          </a:p>
          <a:p>
            <a:pPr marL="114300" indent="0">
              <a:buNone/>
            </a:pPr>
            <a:r>
              <a:rPr lang="en-US" dirty="0"/>
              <a:t>Ongoing work: </a:t>
            </a:r>
            <a:r>
              <a:rPr lang="en" sz="1800" dirty="0"/>
              <a:t>Moving beyond one refactoring at a time ⇒ Refactoring Plan executed by an Agent </a:t>
            </a:r>
            <a:endParaRPr lang="en-US" sz="1800" dirty="0"/>
          </a:p>
        </p:txBody>
      </p:sp>
      <p:sp>
        <p:nvSpPr>
          <p:cNvPr id="4" name="Slide Number Placeholder 3">
            <a:extLst>
              <a:ext uri="{FF2B5EF4-FFF2-40B4-BE49-F238E27FC236}">
                <a16:creationId xmlns:a16="http://schemas.microsoft.com/office/drawing/2014/main" id="{3955CBB8-A1ED-A683-DEAC-4BD6D1532B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8" name="Google Shape;145;p24">
            <a:extLst>
              <a:ext uri="{FF2B5EF4-FFF2-40B4-BE49-F238E27FC236}">
                <a16:creationId xmlns:a16="http://schemas.microsoft.com/office/drawing/2014/main" id="{254E7452-D1BA-8698-1618-538B5BD8D5BF}"/>
              </a:ext>
            </a:extLst>
          </p:cNvPr>
          <p:cNvPicPr preferRelativeResize="0"/>
          <p:nvPr/>
        </p:nvPicPr>
        <p:blipFill>
          <a:blip r:embed="rId3">
            <a:alphaModFix/>
          </a:blip>
          <a:stretch>
            <a:fillRect/>
          </a:stretch>
        </p:blipFill>
        <p:spPr>
          <a:xfrm>
            <a:off x="6683687" y="3444147"/>
            <a:ext cx="1554025" cy="1554025"/>
          </a:xfrm>
          <a:prstGeom prst="rect">
            <a:avLst/>
          </a:prstGeom>
          <a:noFill/>
          <a:ln>
            <a:noFill/>
          </a:ln>
        </p:spPr>
      </p:pic>
      <p:sp>
        <p:nvSpPr>
          <p:cNvPr id="10" name="TextBox 9">
            <a:extLst>
              <a:ext uri="{FF2B5EF4-FFF2-40B4-BE49-F238E27FC236}">
                <a16:creationId xmlns:a16="http://schemas.microsoft.com/office/drawing/2014/main" id="{30C4F796-F44B-F21B-D685-F2502DE8D56A}"/>
              </a:ext>
            </a:extLst>
          </p:cNvPr>
          <p:cNvSpPr txBox="1"/>
          <p:nvPr/>
        </p:nvSpPr>
        <p:spPr>
          <a:xfrm>
            <a:off x="6776042" y="4938625"/>
            <a:ext cx="1338828" cy="307777"/>
          </a:xfrm>
          <a:prstGeom prst="rect">
            <a:avLst/>
          </a:prstGeom>
          <a:noFill/>
        </p:spPr>
        <p:txBody>
          <a:bodyPr wrap="none" rtlCol="0">
            <a:spAutoFit/>
          </a:bodyPr>
          <a:lstStyle/>
          <a:p>
            <a:r>
              <a:rPr lang="en-US" dirty="0"/>
              <a:t>Tool, Datasets</a:t>
            </a:r>
          </a:p>
        </p:txBody>
      </p:sp>
      <p:pic>
        <p:nvPicPr>
          <p:cNvPr id="12" name="Picture 11" descr="A screenshot of a computer&#10;&#10;Description automatically generated">
            <a:extLst>
              <a:ext uri="{FF2B5EF4-FFF2-40B4-BE49-F238E27FC236}">
                <a16:creationId xmlns:a16="http://schemas.microsoft.com/office/drawing/2014/main" id="{A8779CEE-4200-EE24-27E2-A15D85850899}"/>
              </a:ext>
            </a:extLst>
          </p:cNvPr>
          <p:cNvPicPr>
            <a:picLocks noChangeAspect="1"/>
          </p:cNvPicPr>
          <p:nvPr/>
        </p:nvPicPr>
        <p:blipFill>
          <a:blip r:embed="rId4"/>
          <a:stretch>
            <a:fillRect/>
          </a:stretch>
        </p:blipFill>
        <p:spPr>
          <a:xfrm>
            <a:off x="5940808" y="151185"/>
            <a:ext cx="3117672" cy="3298821"/>
          </a:xfrm>
          <a:prstGeom prst="rect">
            <a:avLst/>
          </a:prstGeom>
          <a:ln>
            <a:solidFill>
              <a:schemeClr val="tx1"/>
            </a:solidFill>
          </a:ln>
        </p:spPr>
      </p:pic>
    </p:spTree>
    <p:extLst>
      <p:ext uri="{BB962C8B-B14F-4D97-AF65-F5344CB8AC3E}">
        <p14:creationId xmlns:p14="http://schemas.microsoft.com/office/powerpoint/2010/main" val="1029637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0"/>
          <p:cNvPicPr preferRelativeResize="0"/>
          <p:nvPr/>
        </p:nvPicPr>
        <p:blipFill>
          <a:blip r:embed="rId3">
            <a:alphaModFix/>
          </a:blip>
          <a:stretch>
            <a:fillRect/>
          </a:stretch>
        </p:blipFill>
        <p:spPr>
          <a:xfrm>
            <a:off x="3457600" y="532600"/>
            <a:ext cx="2228799" cy="4078300"/>
          </a:xfrm>
          <a:prstGeom prst="rect">
            <a:avLst/>
          </a:prstGeom>
          <a:noFill/>
          <a:ln>
            <a:noFill/>
          </a:ln>
        </p:spPr>
      </p:pic>
      <p:sp>
        <p:nvSpPr>
          <p:cNvPr id="2" name="Slide Number Placeholder 1">
            <a:extLst>
              <a:ext uri="{FF2B5EF4-FFF2-40B4-BE49-F238E27FC236}">
                <a16:creationId xmlns:a16="http://schemas.microsoft.com/office/drawing/2014/main" id="{99C4EFA3-3922-7BAC-4462-FD53A4378F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TextBox 2">
            <a:extLst>
              <a:ext uri="{FF2B5EF4-FFF2-40B4-BE49-F238E27FC236}">
                <a16:creationId xmlns:a16="http://schemas.microsoft.com/office/drawing/2014/main" id="{1A85C32F-4A3A-D3D8-0B02-46DC973139D5}"/>
              </a:ext>
            </a:extLst>
          </p:cNvPr>
          <p:cNvSpPr txBox="1"/>
          <p:nvPr/>
        </p:nvSpPr>
        <p:spPr>
          <a:xfrm>
            <a:off x="711200" y="532600"/>
            <a:ext cx="3251200" cy="707886"/>
          </a:xfrm>
          <a:prstGeom prst="rect">
            <a:avLst/>
          </a:prstGeom>
          <a:noFill/>
        </p:spPr>
        <p:txBody>
          <a:bodyPr wrap="square" rtlCol="0">
            <a:spAutoFit/>
          </a:bodyPr>
          <a:lstStyle/>
          <a:p>
            <a:r>
              <a:rPr lang="en-US" sz="4000" dirty="0"/>
              <a:t>Demo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3838C-6C4F-1CAB-C5C5-2E76DA32F606}"/>
              </a:ext>
            </a:extLst>
          </p:cNvPr>
          <p:cNvSpPr>
            <a:spLocks noGrp="1"/>
          </p:cNvSpPr>
          <p:nvPr>
            <p:ph type="title"/>
          </p:nvPr>
        </p:nvSpPr>
        <p:spPr/>
        <p:txBody>
          <a:bodyPr>
            <a:normAutofit fontScale="90000"/>
          </a:bodyPr>
          <a:lstStyle/>
          <a:p>
            <a:r>
              <a:rPr lang="en-US" dirty="0"/>
              <a:t>Your questions: </a:t>
            </a:r>
            <a:r>
              <a:rPr lang="en-US" b="1" dirty="0"/>
              <a:t>Suggestion Quality, Ranking, and Human Factors</a:t>
            </a:r>
            <a:br>
              <a:rPr lang="en-US" b="1" dirty="0"/>
            </a:br>
            <a:endParaRPr lang="en-US" dirty="0"/>
          </a:p>
        </p:txBody>
      </p:sp>
      <p:sp>
        <p:nvSpPr>
          <p:cNvPr id="3" name="Text Placeholder 2">
            <a:extLst>
              <a:ext uri="{FF2B5EF4-FFF2-40B4-BE49-F238E27FC236}">
                <a16:creationId xmlns:a16="http://schemas.microsoft.com/office/drawing/2014/main" id="{E9F2C9CD-D2D5-9710-72F6-F75D27D7A63D}"/>
              </a:ext>
            </a:extLst>
          </p:cNvPr>
          <p:cNvSpPr>
            <a:spLocks noGrp="1"/>
          </p:cNvSpPr>
          <p:nvPr>
            <p:ph type="body" idx="1"/>
          </p:nvPr>
        </p:nvSpPr>
        <p:spPr/>
        <p:txBody>
          <a:bodyPr>
            <a:normAutofit/>
          </a:bodyPr>
          <a:lstStyle/>
          <a:p>
            <a:pPr marL="114300" indent="0">
              <a:buNone/>
            </a:pPr>
            <a:endParaRPr lang="en-US" dirty="0"/>
          </a:p>
          <a:p>
            <a:pPr marL="114300" indent="0">
              <a:buNone/>
            </a:pPr>
            <a:r>
              <a:rPr lang="en-US" dirty="0"/>
              <a:t>How does the system reconcile objective software engineering best practices with subjective developer preferences, particularly when its definition of "usefulness" risks reinforcing existing patterns at the expense of novel solutions? </a:t>
            </a:r>
          </a:p>
          <a:p>
            <a:pPr marL="114300" indent="0">
              <a:buNone/>
            </a:pPr>
            <a:endParaRPr lang="en-US" dirty="0"/>
          </a:p>
          <a:p>
            <a:pPr marL="114300" indent="0">
              <a:buNone/>
            </a:pPr>
            <a:r>
              <a:rPr lang="en-US" dirty="0"/>
              <a:t>Does the ranking mechanism inherently down-rank rare but superior </a:t>
            </a:r>
            <a:r>
              <a:rPr lang="en-US" dirty="0" err="1"/>
              <a:t>refactorings</a:t>
            </a:r>
            <a:r>
              <a:rPr lang="en-US" dirty="0"/>
              <a:t>, and have alternative presentations—like grouping by intent or removing ranks entirely—been explored to counter this bias and better empower developers?</a:t>
            </a:r>
          </a:p>
          <a:p>
            <a:pPr marL="114300" indent="0">
              <a:buNone/>
            </a:pPr>
            <a:endParaRPr lang="en-US" dirty="0"/>
          </a:p>
        </p:txBody>
      </p:sp>
      <p:sp>
        <p:nvSpPr>
          <p:cNvPr id="4" name="Slide Number Placeholder 3">
            <a:extLst>
              <a:ext uri="{FF2B5EF4-FFF2-40B4-BE49-F238E27FC236}">
                <a16:creationId xmlns:a16="http://schemas.microsoft.com/office/drawing/2014/main" id="{8F26DD23-3D9A-D937-979E-33BE90010E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523913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A8ABC-EBB3-92FC-4BDE-7D9A5CE0B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4E863-E1D2-33BF-224C-D9FA032A3CAE}"/>
              </a:ext>
            </a:extLst>
          </p:cNvPr>
          <p:cNvSpPr>
            <a:spLocks noGrp="1"/>
          </p:cNvSpPr>
          <p:nvPr>
            <p:ph type="title"/>
          </p:nvPr>
        </p:nvSpPr>
        <p:spPr/>
        <p:txBody>
          <a:bodyPr>
            <a:normAutofit fontScale="90000"/>
          </a:bodyPr>
          <a:lstStyle/>
          <a:p>
            <a:r>
              <a:rPr lang="en-US" dirty="0">
                <a:solidFill>
                  <a:srgbClr val="000000"/>
                </a:solidFill>
                <a:effectLst/>
                <a:latin typeface="Helvetica" pitchFamily="2" charset="0"/>
              </a:rPr>
              <a:t>Ensuring Correctness and Handling Hallucinations</a:t>
            </a:r>
            <a:br>
              <a:rPr lang="en-US" dirty="0">
                <a:solidFill>
                  <a:srgbClr val="000000"/>
                </a:solidFill>
                <a:effectLst/>
                <a:latin typeface="Helvetica" pitchFamily="2" charset="0"/>
              </a:rPr>
            </a:br>
            <a:br>
              <a:rPr lang="en-US" b="1" dirty="0"/>
            </a:br>
            <a:endParaRPr lang="en-US" dirty="0"/>
          </a:p>
        </p:txBody>
      </p:sp>
      <p:sp>
        <p:nvSpPr>
          <p:cNvPr id="3" name="Text Placeholder 2">
            <a:extLst>
              <a:ext uri="{FF2B5EF4-FFF2-40B4-BE49-F238E27FC236}">
                <a16:creationId xmlns:a16="http://schemas.microsoft.com/office/drawing/2014/main" id="{BC70FB22-3939-9E65-B301-9A756F900B85}"/>
              </a:ext>
            </a:extLst>
          </p:cNvPr>
          <p:cNvSpPr>
            <a:spLocks noGrp="1"/>
          </p:cNvSpPr>
          <p:nvPr>
            <p:ph type="body" idx="1"/>
          </p:nvPr>
        </p:nvSpPr>
        <p:spPr/>
        <p:txBody>
          <a:bodyPr>
            <a:normAutofit/>
          </a:bodyPr>
          <a:lstStyle/>
          <a:p>
            <a:pPr marL="114300" indent="0">
              <a:buNone/>
            </a:pPr>
            <a:endParaRPr lang="en-US" dirty="0"/>
          </a:p>
          <a:p>
            <a:r>
              <a:rPr lang="en-US" dirty="0">
                <a:solidFill>
                  <a:srgbClr val="000000"/>
                </a:solidFill>
                <a:effectLst/>
                <a:latin typeface="Helvetica" pitchFamily="2" charset="0"/>
              </a:rPr>
              <a:t>Beyond the limits of static analysis, how does the system guarantee that a refactoring suggestion is semantically equivalent and preserves control flow, thereby catching subtle hallucinations? </a:t>
            </a:r>
          </a:p>
          <a:p>
            <a:endParaRPr lang="en-US" dirty="0">
              <a:solidFill>
                <a:srgbClr val="000000"/>
              </a:solidFill>
              <a:latin typeface="Helvetica" pitchFamily="2" charset="0"/>
            </a:endParaRPr>
          </a:p>
          <a:p>
            <a:r>
              <a:rPr lang="en-US" dirty="0">
                <a:solidFill>
                  <a:srgbClr val="000000"/>
                </a:solidFill>
                <a:effectLst/>
                <a:latin typeface="Helvetica" pitchFamily="2" charset="0"/>
              </a:rPr>
              <a:t>How does it differentiate these errors from intentional, beneficial logic changes a developer might want, and what are the performance and feasibility trade-offs of integrating a deeper analysis tool, such as a language server, into the validation pipeline?</a:t>
            </a:r>
          </a:p>
          <a:p>
            <a:pPr marL="114300" indent="0">
              <a:buNone/>
            </a:pPr>
            <a:endParaRPr lang="en-US" dirty="0"/>
          </a:p>
        </p:txBody>
      </p:sp>
      <p:sp>
        <p:nvSpPr>
          <p:cNvPr id="4" name="Slide Number Placeholder 3">
            <a:extLst>
              <a:ext uri="{FF2B5EF4-FFF2-40B4-BE49-F238E27FC236}">
                <a16:creationId xmlns:a16="http://schemas.microsoft.com/office/drawing/2014/main" id="{CAC54063-F7B7-FF4A-243D-5F59B8DC74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753960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7C035-6B79-AFF1-AAD9-220E6003EA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F739DB-94CB-0C5B-5CFD-B7CC8890A940}"/>
              </a:ext>
            </a:extLst>
          </p:cNvPr>
          <p:cNvSpPr>
            <a:spLocks noGrp="1"/>
          </p:cNvSpPr>
          <p:nvPr>
            <p:ph type="title"/>
          </p:nvPr>
        </p:nvSpPr>
        <p:spPr/>
        <p:txBody>
          <a:bodyPr>
            <a:normAutofit fontScale="90000"/>
          </a:bodyPr>
          <a:lstStyle/>
          <a:p>
            <a:r>
              <a:rPr lang="en-US" dirty="0">
                <a:solidFill>
                  <a:srgbClr val="000000"/>
                </a:solidFill>
                <a:effectLst/>
                <a:latin typeface="Helvetica" pitchFamily="2" charset="0"/>
              </a:rPr>
              <a:t>LLM Behavior, Prompting, and Configuration</a:t>
            </a:r>
            <a:endParaRPr lang="en-US" dirty="0"/>
          </a:p>
        </p:txBody>
      </p:sp>
      <p:sp>
        <p:nvSpPr>
          <p:cNvPr id="3" name="Text Placeholder 2">
            <a:extLst>
              <a:ext uri="{FF2B5EF4-FFF2-40B4-BE49-F238E27FC236}">
                <a16:creationId xmlns:a16="http://schemas.microsoft.com/office/drawing/2014/main" id="{C5FB4772-7285-7DE7-BB56-D8799C1090C4}"/>
              </a:ext>
            </a:extLst>
          </p:cNvPr>
          <p:cNvSpPr>
            <a:spLocks noGrp="1"/>
          </p:cNvSpPr>
          <p:nvPr>
            <p:ph type="body" idx="1"/>
          </p:nvPr>
        </p:nvSpPr>
        <p:spPr/>
        <p:txBody>
          <a:bodyPr>
            <a:normAutofit fontScale="92500" lnSpcReduction="10000"/>
          </a:bodyPr>
          <a:lstStyle/>
          <a:p>
            <a:pPr marL="114300" indent="0">
              <a:buNone/>
            </a:pPr>
            <a:endParaRPr lang="en-US" dirty="0"/>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What explains the counterintuitive result of GPT-3.5 outperforming GPT-4 for this task, and how sensitive is the system to future model updates? </a:t>
            </a:r>
          </a:p>
          <a:p>
            <a:endParaRPr lang="en-US" dirty="0">
              <a:solidFill>
                <a:srgbClr val="000000"/>
              </a:solidFill>
              <a:latin typeface="Helvetica" pitchFamily="2" charset="0"/>
            </a:endParaRPr>
          </a:p>
          <a:p>
            <a:r>
              <a:rPr lang="en-US" dirty="0">
                <a:solidFill>
                  <a:srgbClr val="000000"/>
                </a:solidFill>
                <a:effectLst/>
                <a:latin typeface="Helvetica" pitchFamily="2" charset="0"/>
              </a:rPr>
              <a:t>In controlling the output, what are the trade-offs between constraining the model via prompt engineering versus applying post-processing filters? </a:t>
            </a:r>
          </a:p>
          <a:p>
            <a:endParaRPr lang="en-US" dirty="0">
              <a:solidFill>
                <a:srgbClr val="000000"/>
              </a:solidFill>
              <a:effectLst/>
              <a:latin typeface="Helvetica" pitchFamily="2" charset="0"/>
            </a:endParaRPr>
          </a:p>
          <a:p>
            <a:r>
              <a:rPr lang="en-US" dirty="0">
                <a:solidFill>
                  <a:srgbClr val="000000"/>
                </a:solidFill>
                <a:latin typeface="Helvetica" pitchFamily="2" charset="0"/>
              </a:rPr>
              <a:t>H</a:t>
            </a:r>
            <a:r>
              <a:rPr lang="en-US" dirty="0">
                <a:solidFill>
                  <a:srgbClr val="000000"/>
                </a:solidFill>
                <a:effectLst/>
                <a:latin typeface="Helvetica" pitchFamily="2" charset="0"/>
              </a:rPr>
              <a:t>ow is the model's non-determinism managed, and could it be leveraged as a feature—using higher temperatures to generate more diverse, semantically equivalent suggestions for the developer to choose from?</a:t>
            </a:r>
          </a:p>
          <a:p>
            <a:pPr marL="114300" indent="0">
              <a:buNone/>
            </a:pPr>
            <a:endParaRPr lang="en-US" dirty="0"/>
          </a:p>
        </p:txBody>
      </p:sp>
      <p:sp>
        <p:nvSpPr>
          <p:cNvPr id="4" name="Slide Number Placeholder 3">
            <a:extLst>
              <a:ext uri="{FF2B5EF4-FFF2-40B4-BE49-F238E27FC236}">
                <a16:creationId xmlns:a16="http://schemas.microsoft.com/office/drawing/2014/main" id="{03162A0B-5621-942B-C632-4676DC97EA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293446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B591F-A2E4-99B7-9773-C9D1CFF2B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CEB2-B82E-3735-8110-E57959F1EDF7}"/>
              </a:ext>
            </a:extLst>
          </p:cNvPr>
          <p:cNvSpPr>
            <a:spLocks noGrp="1"/>
          </p:cNvSpPr>
          <p:nvPr>
            <p:ph type="title"/>
          </p:nvPr>
        </p:nvSpPr>
        <p:spPr/>
        <p:txBody>
          <a:bodyPr>
            <a:normAutofit fontScale="90000"/>
          </a:bodyPr>
          <a:lstStyle/>
          <a:p>
            <a:r>
              <a:rPr lang="en-US" dirty="0">
                <a:solidFill>
                  <a:srgbClr val="000000"/>
                </a:solidFill>
                <a:effectLst/>
                <a:latin typeface="Helvetica" pitchFamily="2" charset="0"/>
              </a:rPr>
              <a:t>Scalability, Generalization, and Long-Term Impact</a:t>
            </a:r>
          </a:p>
        </p:txBody>
      </p:sp>
      <p:sp>
        <p:nvSpPr>
          <p:cNvPr id="3" name="Text Placeholder 2">
            <a:extLst>
              <a:ext uri="{FF2B5EF4-FFF2-40B4-BE49-F238E27FC236}">
                <a16:creationId xmlns:a16="http://schemas.microsoft.com/office/drawing/2014/main" id="{C73D8799-A3C1-B685-2A83-ACCC282FF874}"/>
              </a:ext>
            </a:extLst>
          </p:cNvPr>
          <p:cNvSpPr>
            <a:spLocks noGrp="1"/>
          </p:cNvSpPr>
          <p:nvPr>
            <p:ph type="body" idx="1"/>
          </p:nvPr>
        </p:nvSpPr>
        <p:spPr/>
        <p:txBody>
          <a:bodyPr>
            <a:normAutofit/>
          </a:bodyPr>
          <a:lstStyle/>
          <a:p>
            <a:pPr marL="114300" indent="0">
              <a:buNone/>
            </a:pPr>
            <a:endParaRPr lang="en-US" dirty="0">
              <a:solidFill>
                <a:srgbClr val="000000"/>
              </a:solidFill>
              <a:effectLst/>
              <a:latin typeface="Helvetica" pitchFamily="2" charset="0"/>
            </a:endParaRPr>
          </a:p>
          <a:p>
            <a:r>
              <a:rPr lang="en-US" dirty="0">
                <a:solidFill>
                  <a:srgbClr val="000000"/>
                </a:solidFill>
                <a:effectLst/>
                <a:latin typeface="Helvetica" pitchFamily="2" charset="0"/>
              </a:rPr>
              <a:t>How does this tool's performance scale to massive enterprise codebases with significant legacy code</a:t>
            </a:r>
            <a:r>
              <a:rPr lang="en-US" dirty="0">
                <a:solidFill>
                  <a:srgbClr val="000000"/>
                </a:solidFill>
                <a:latin typeface="Helvetica" pitchFamily="2" charset="0"/>
              </a:rPr>
              <a:t>?</a:t>
            </a:r>
          </a:p>
          <a:p>
            <a:endParaRPr lang="en-US" dirty="0">
              <a:solidFill>
                <a:srgbClr val="000000"/>
              </a:solidFill>
              <a:latin typeface="Helvetica" pitchFamily="2" charset="0"/>
            </a:endParaRPr>
          </a:p>
          <a:p>
            <a:r>
              <a:rPr lang="en-US" dirty="0">
                <a:solidFill>
                  <a:srgbClr val="000000"/>
                </a:solidFill>
                <a:effectLst/>
                <a:latin typeface="Helvetica" pitchFamily="2" charset="0"/>
              </a:rPr>
              <a:t>What is its measurable long-term impact on code maintainability and potential runtime performance</a:t>
            </a:r>
            <a:r>
              <a:rPr lang="en-US" dirty="0">
                <a:solidFill>
                  <a:srgbClr val="000000"/>
                </a:solidFill>
                <a:latin typeface="Helvetica" pitchFamily="2" charset="0"/>
              </a:rPr>
              <a:t>?</a:t>
            </a:r>
            <a:r>
              <a:rPr lang="en-US" dirty="0">
                <a:solidFill>
                  <a:srgbClr val="000000"/>
                </a:solidFill>
                <a:effectLst/>
                <a:latin typeface="Helvetica" pitchFamily="2" charset="0"/>
              </a:rPr>
              <a:t> </a:t>
            </a: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What strategies can make the associated LLM costs economically viable for smaller businesses?</a:t>
            </a:r>
          </a:p>
          <a:p>
            <a:pPr marL="114300" indent="0">
              <a:buNone/>
            </a:pPr>
            <a:endParaRPr lang="en-US" dirty="0"/>
          </a:p>
        </p:txBody>
      </p:sp>
      <p:sp>
        <p:nvSpPr>
          <p:cNvPr id="4" name="Slide Number Placeholder 3">
            <a:extLst>
              <a:ext uri="{FF2B5EF4-FFF2-40B4-BE49-F238E27FC236}">
                <a16:creationId xmlns:a16="http://schemas.microsoft.com/office/drawing/2014/main" id="{85EBBBFF-8A96-BC7E-90D8-4FAD10695D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805134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B8A34-7601-F9AF-DB55-664B58C9B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FDAA4-15CB-240D-0D4C-D62D076E7851}"/>
              </a:ext>
            </a:extLst>
          </p:cNvPr>
          <p:cNvSpPr>
            <a:spLocks noGrp="1"/>
          </p:cNvSpPr>
          <p:nvPr>
            <p:ph type="title"/>
          </p:nvPr>
        </p:nvSpPr>
        <p:spPr/>
        <p:txBody>
          <a:bodyPr>
            <a:normAutofit fontScale="90000"/>
          </a:bodyPr>
          <a:lstStyle/>
          <a:p>
            <a:r>
              <a:rPr lang="en-US" dirty="0">
                <a:solidFill>
                  <a:srgbClr val="000000"/>
                </a:solidFill>
                <a:effectLst/>
                <a:latin typeface="Helvetica" pitchFamily="2" charset="0"/>
              </a:rPr>
              <a:t>System Architecture and Adaptation</a:t>
            </a:r>
          </a:p>
        </p:txBody>
      </p:sp>
      <p:sp>
        <p:nvSpPr>
          <p:cNvPr id="3" name="Text Placeholder 2">
            <a:extLst>
              <a:ext uri="{FF2B5EF4-FFF2-40B4-BE49-F238E27FC236}">
                <a16:creationId xmlns:a16="http://schemas.microsoft.com/office/drawing/2014/main" id="{96F12459-EFB3-5331-B011-912E47023A61}"/>
              </a:ext>
            </a:extLst>
          </p:cNvPr>
          <p:cNvSpPr>
            <a:spLocks noGrp="1"/>
          </p:cNvSpPr>
          <p:nvPr>
            <p:ph type="body" idx="1"/>
          </p:nvPr>
        </p:nvSpPr>
        <p:spPr/>
        <p:txBody>
          <a:bodyPr>
            <a:normAutofit lnSpcReduction="10000"/>
          </a:bodyPr>
          <a:lstStyle/>
          <a:p>
            <a:pPr marL="114300" indent="0">
              <a:buNone/>
            </a:pPr>
            <a:endParaRPr lang="en-US" dirty="0">
              <a:solidFill>
                <a:srgbClr val="000000"/>
              </a:solidFill>
              <a:effectLst/>
              <a:latin typeface="Helvetica" pitchFamily="2" charset="0"/>
            </a:endParaRPr>
          </a:p>
          <a:p>
            <a:r>
              <a:rPr lang="en-US" dirty="0">
                <a:solidFill>
                  <a:srgbClr val="000000"/>
                </a:solidFill>
                <a:effectLst/>
                <a:latin typeface="Helvetica" pitchFamily="2" charset="0"/>
              </a:rPr>
              <a:t>From an architectural standpoint, how does the IDE integration manage asynchronous calls to maintain UI responsiveness, and could different IDE versions improve performance? </a:t>
            </a:r>
          </a:p>
          <a:p>
            <a:pPr marL="114300" indent="0">
              <a:buNone/>
            </a:pPr>
            <a:endParaRPr lang="en-US" dirty="0">
              <a:solidFill>
                <a:srgbClr val="000000"/>
              </a:solidFill>
              <a:effectLst/>
              <a:latin typeface="Helvetica" pitchFamily="2" charset="0"/>
            </a:endParaRPr>
          </a:p>
          <a:p>
            <a:r>
              <a:rPr lang="en-US" dirty="0">
                <a:solidFill>
                  <a:srgbClr val="000000"/>
                </a:solidFill>
                <a:effectLst/>
                <a:latin typeface="Helvetica" pitchFamily="2" charset="0"/>
              </a:rPr>
              <a:t>Can the system adapt beyond one-shot suggestions to learn and enforce project-specific coding conventions by retaining context over time? </a:t>
            </a: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How do its heuristics, such as the 88% filter, balance the goal of eliminating trivial suggestions against the risk of accidentally discarding valid, large-scale </a:t>
            </a:r>
            <a:r>
              <a:rPr lang="en-US" dirty="0" err="1">
                <a:solidFill>
                  <a:srgbClr val="000000"/>
                </a:solidFill>
                <a:effectLst/>
                <a:latin typeface="Helvetica" pitchFamily="2" charset="0"/>
              </a:rPr>
              <a:t>refactorings</a:t>
            </a:r>
            <a:r>
              <a:rPr lang="en-US" dirty="0">
                <a:solidFill>
                  <a:srgbClr val="000000"/>
                </a:solidFill>
                <a:effectLst/>
                <a:latin typeface="Helvetica" pitchFamily="2" charset="0"/>
              </a:rPr>
              <a:t>?</a:t>
            </a:r>
          </a:p>
          <a:p>
            <a:pPr marL="114300" indent="0">
              <a:buNone/>
            </a:pPr>
            <a:endParaRPr lang="en-US" dirty="0"/>
          </a:p>
        </p:txBody>
      </p:sp>
      <p:sp>
        <p:nvSpPr>
          <p:cNvPr id="4" name="Slide Number Placeholder 3">
            <a:extLst>
              <a:ext uri="{FF2B5EF4-FFF2-40B4-BE49-F238E27FC236}">
                <a16:creationId xmlns:a16="http://schemas.microsoft.com/office/drawing/2014/main" id="{0739E94F-DB5A-EE8F-F59B-F25FE3A486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934249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Long Methods In Codebases</a:t>
            </a:r>
            <a:endParaRPr/>
          </a:p>
        </p:txBody>
      </p:sp>
      <p:sp>
        <p:nvSpPr>
          <p:cNvPr id="63" name="Google Shape;63;p14"/>
          <p:cNvSpPr txBox="1">
            <a:spLocks noGrp="1"/>
          </p:cNvSpPr>
          <p:nvPr>
            <p:ph type="body" idx="1"/>
          </p:nvPr>
        </p:nvSpPr>
        <p:spPr>
          <a:xfrm>
            <a:off x="311700" y="1152475"/>
            <a:ext cx="8520600" cy="2841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endParaRPr dirty="0"/>
          </a:p>
        </p:txBody>
      </p:sp>
      <p:sp>
        <p:nvSpPr>
          <p:cNvPr id="2" name="Slide Number Placeholder 1">
            <a:extLst>
              <a:ext uri="{FF2B5EF4-FFF2-40B4-BE49-F238E27FC236}">
                <a16:creationId xmlns:a16="http://schemas.microsoft.com/office/drawing/2014/main" id="{D51F3EFF-B3EB-E1F0-5A7D-A4852D1735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6" name="Picture 5">
            <a:extLst>
              <a:ext uri="{FF2B5EF4-FFF2-40B4-BE49-F238E27FC236}">
                <a16:creationId xmlns:a16="http://schemas.microsoft.com/office/drawing/2014/main" id="{BA82BAA4-C845-D00B-55D3-190FD5A5A642}"/>
              </a:ext>
            </a:extLst>
          </p:cNvPr>
          <p:cNvPicPr>
            <a:picLocks noChangeAspect="1"/>
          </p:cNvPicPr>
          <p:nvPr/>
        </p:nvPicPr>
        <p:blipFill>
          <a:blip r:embed="rId3"/>
          <a:stretch>
            <a:fillRect/>
          </a:stretch>
        </p:blipFill>
        <p:spPr>
          <a:xfrm>
            <a:off x="0" y="1276350"/>
            <a:ext cx="7324644" cy="4123503"/>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FEE8E408-38E2-1FDE-5AFE-80BBE20047A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144900" y="1030051"/>
            <a:ext cx="1753651" cy="2353633"/>
          </a:xfrm>
          <a:prstGeom prst="rect">
            <a:avLst/>
          </a:prstGeom>
        </p:spPr>
      </p:pic>
      <p:pic>
        <p:nvPicPr>
          <p:cNvPr id="10" name="Picture 9" descr="A colorful ladybug with black background&#10;&#10;Description automatically generated">
            <a:extLst>
              <a:ext uri="{FF2B5EF4-FFF2-40B4-BE49-F238E27FC236}">
                <a16:creationId xmlns:a16="http://schemas.microsoft.com/office/drawing/2014/main" id="{C0B88EB2-9E7C-D13D-D65D-9A151AFEA99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105556" y="3227952"/>
            <a:ext cx="1113531" cy="1024448"/>
          </a:xfrm>
          <a:prstGeom prst="rect">
            <a:avLst/>
          </a:prstGeom>
        </p:spPr>
      </p:pic>
    </p:spTree>
    <p:extLst>
      <p:ext uri="{BB962C8B-B14F-4D97-AF65-F5344CB8AC3E}">
        <p14:creationId xmlns:p14="http://schemas.microsoft.com/office/powerpoint/2010/main" val="406540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5D0-880B-FB99-11F1-510101F01844}"/>
              </a:ext>
            </a:extLst>
          </p:cNvPr>
          <p:cNvSpPr>
            <a:spLocks noGrp="1"/>
          </p:cNvSpPr>
          <p:nvPr>
            <p:ph type="title"/>
          </p:nvPr>
        </p:nvSpPr>
        <p:spPr/>
        <p:txBody>
          <a:bodyPr>
            <a:normAutofit fontScale="90000"/>
          </a:bodyPr>
          <a:lstStyle/>
          <a:p>
            <a:r>
              <a:rPr lang="en-US" dirty="0"/>
              <a:t>RQ2: What LLM hyper-parameters work best?</a:t>
            </a:r>
            <a:br>
              <a:rPr lang="en-US" dirty="0"/>
            </a:br>
            <a:endParaRPr lang="en-US" dirty="0"/>
          </a:p>
        </p:txBody>
      </p:sp>
      <p:sp>
        <p:nvSpPr>
          <p:cNvPr id="3" name="Text Placeholder 2">
            <a:extLst>
              <a:ext uri="{FF2B5EF4-FFF2-40B4-BE49-F238E27FC236}">
                <a16:creationId xmlns:a16="http://schemas.microsoft.com/office/drawing/2014/main" id="{B5E74F29-586D-B417-F3BF-F49359A57675}"/>
              </a:ext>
            </a:extLst>
          </p:cNvPr>
          <p:cNvSpPr>
            <a:spLocks noGrp="1"/>
          </p:cNvSpPr>
          <p:nvPr>
            <p:ph type="body" idx="1"/>
          </p:nvPr>
        </p:nvSpPr>
        <p:spPr/>
        <p:txBody>
          <a:bodyPr/>
          <a:lstStyle/>
          <a:p>
            <a:pPr marL="114300" indent="0">
              <a:buNone/>
            </a:pPr>
            <a:r>
              <a:rPr lang="en-US" dirty="0"/>
              <a:t>How is Recall effected by various LLM hyper-parameters?</a:t>
            </a:r>
          </a:p>
          <a:p>
            <a:pPr marL="114300" indent="0">
              <a:buNone/>
            </a:pPr>
            <a:endParaRPr lang="en-US" dirty="0"/>
          </a:p>
          <a:p>
            <a:pPr marL="114300" indent="0">
              <a:buNone/>
            </a:pPr>
            <a:r>
              <a:rPr lang="en-US" dirty="0"/>
              <a:t>Recall: Do we match what the developer did?</a:t>
            </a:r>
          </a:p>
          <a:p>
            <a:pPr marL="114300" indent="0">
              <a:buNone/>
            </a:pPr>
            <a:endParaRPr lang="en-US" dirty="0"/>
          </a:p>
          <a:p>
            <a:pPr marL="114300" indent="0">
              <a:buNone/>
            </a:pPr>
            <a:r>
              <a:rPr lang="en-US" dirty="0"/>
              <a:t>Hyper-parameters:</a:t>
            </a:r>
          </a:p>
          <a:p>
            <a:pPr marL="857250" lvl="1" indent="-285750"/>
            <a:r>
              <a:rPr lang="en-US" dirty="0"/>
              <a:t>Temperature – Randomness of LLM</a:t>
            </a:r>
          </a:p>
          <a:p>
            <a:pPr marL="857250" lvl="1" indent="-285750"/>
            <a:r>
              <a:rPr lang="en-US" dirty="0"/>
              <a:t>Iterations – Repeating the same prompt</a:t>
            </a:r>
          </a:p>
        </p:txBody>
      </p:sp>
      <p:sp>
        <p:nvSpPr>
          <p:cNvPr id="4" name="Slide Number Placeholder 3">
            <a:extLst>
              <a:ext uri="{FF2B5EF4-FFF2-40B4-BE49-F238E27FC236}">
                <a16:creationId xmlns:a16="http://schemas.microsoft.com/office/drawing/2014/main" id="{AA1DD40F-806E-4AC1-B8B6-8B9DEF6B38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C7FD9D35-3623-D81A-373C-CDEDA370ADD1}"/>
              </a:ext>
            </a:extLst>
          </p:cNvPr>
          <p:cNvPicPr>
            <a:picLocks noChangeAspect="1"/>
          </p:cNvPicPr>
          <p:nvPr/>
        </p:nvPicPr>
        <p:blipFill>
          <a:blip r:embed="rId3"/>
          <a:stretch>
            <a:fillRect/>
          </a:stretch>
        </p:blipFill>
        <p:spPr>
          <a:xfrm>
            <a:off x="838200" y="1216484"/>
            <a:ext cx="6934200" cy="3643533"/>
          </a:xfrm>
          <a:prstGeom prst="rect">
            <a:avLst/>
          </a:prstGeom>
        </p:spPr>
      </p:pic>
    </p:spTree>
    <p:extLst>
      <p:ext uri="{BB962C8B-B14F-4D97-AF65-F5344CB8AC3E}">
        <p14:creationId xmlns:p14="http://schemas.microsoft.com/office/powerpoint/2010/main" val="264598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12"/>
          <p:cNvPicPr preferRelativeResize="0"/>
          <p:nvPr/>
        </p:nvPicPr>
        <p:blipFill rotWithShape="1">
          <a:blip r:embed="rId3">
            <a:alphaModFix/>
          </a:blip>
          <a:srcRect/>
          <a:stretch/>
        </p:blipFill>
        <p:spPr>
          <a:xfrm>
            <a:off x="6243659" y="361150"/>
            <a:ext cx="2228799" cy="4078300"/>
          </a:xfrm>
          <a:prstGeom prst="rect">
            <a:avLst/>
          </a:prstGeom>
          <a:noFill/>
          <a:ln>
            <a:noFill/>
          </a:ln>
        </p:spPr>
      </p:pic>
      <p:sp>
        <p:nvSpPr>
          <p:cNvPr id="625" name="Google Shape;625;p12"/>
          <p:cNvSpPr txBox="1">
            <a:spLocks noGrp="1"/>
          </p:cNvSpPr>
          <p:nvPr>
            <p:ph type="sldNum" idx="12"/>
          </p:nvPr>
        </p:nvSpPr>
        <p:spPr>
          <a:xfrm>
            <a:off x="8472458" y="4663217"/>
            <a:ext cx="548700" cy="393600"/>
          </a:xfrm>
          <a:prstGeom prst="rect">
            <a:avLst/>
          </a:prstGeom>
          <a:noFill/>
          <a:ln>
            <a:noFill/>
          </a:ln>
        </p:spPr>
        <p:txBody>
          <a:bodyPr spcFirstLastPara="1" wrap="square" lIns="34284" tIns="34284" rIns="34284" bIns="34284" anchor="ctr" anchorCtr="0">
            <a:normAutofit/>
          </a:bodyPr>
          <a:lstStyle/>
          <a:p>
            <a:pPr>
              <a:buSzPts val="2700"/>
            </a:pPr>
            <a:fld id="{00000000-1234-1234-1234-123412341234}" type="slidenum">
              <a:rPr lang="en-US" sz="1013">
                <a:solidFill>
                  <a:srgbClr val="27282C"/>
                </a:solidFill>
              </a:rPr>
              <a:pPr>
                <a:buSzPts val="2700"/>
              </a:pPr>
              <a:t>21</a:t>
            </a:fld>
            <a:endParaRPr sz="1013">
              <a:solidFill>
                <a:srgbClr val="27282C"/>
              </a:solidFill>
            </a:endParaRPr>
          </a:p>
        </p:txBody>
      </p:sp>
      <p:sp>
        <p:nvSpPr>
          <p:cNvPr id="626" name="Google Shape;626;p12"/>
          <p:cNvSpPr txBox="1"/>
          <p:nvPr/>
        </p:nvSpPr>
        <p:spPr>
          <a:xfrm>
            <a:off x="-30749" y="0"/>
            <a:ext cx="5263088" cy="650164"/>
          </a:xfrm>
          <a:prstGeom prst="rect">
            <a:avLst/>
          </a:prstGeom>
          <a:noFill/>
          <a:ln>
            <a:noFill/>
          </a:ln>
        </p:spPr>
        <p:txBody>
          <a:bodyPr spcFirstLastPara="1" wrap="square" lIns="34284" tIns="17138" rIns="34284" bIns="17138" anchor="t" anchorCtr="0">
            <a:spAutoFit/>
          </a:bodyPr>
          <a:lstStyle/>
          <a:p>
            <a:pPr>
              <a:buSzPts val="10667"/>
            </a:pPr>
            <a:r>
              <a:rPr lang="en-US" sz="4000">
                <a:solidFill>
                  <a:srgbClr val="FFFFFF"/>
                </a:solidFill>
              </a:rPr>
              <a:t>Demo: EM-Assist</a:t>
            </a:r>
            <a:endParaRPr sz="525"/>
          </a:p>
        </p:txBody>
      </p:sp>
      <p:pic>
        <p:nvPicPr>
          <p:cNvPr id="627" name="Google Shape;627;p12" descr="This video accompanies the FSE'24 Tool Demo Submission entitled &quot;EM-Assist: Safe automated ExtractMethod refactoring with LLMs&quot;. Excessively long methods, loaded with multiple responsibilities, are challenging to understand, debug, reuse, and maintain. The solution lies in the widely recognized Extract Method refactoring. While the application of this refactoring is supported in modern IDEs,recommending which code fragments to extract has been the topic of many research tools. However, they often struggle to replicate real-world developer practices, resulting in recommendations that do not align with what a human developer would do in real life.&#10;&#10;To address this issue, we introduce EM-Assist, an IntelliJ IDEA plugin that uses LLMs to generate refactoring suggestions and subsequently validates, enhances, and ranks them. Finally, EM-Assist uses the IDE to apply the user-selected recommendation.In our extensive evaluation, EM-Assist consistently suggests the correct refactoring among its top-5 recommendations, achieving a60.6% recall rate, surpassing existing tools with a 52.2% recall rate on a synthetic corpus used by other researchers. When replicating 1,615 real-world refactorings that actually took place in open-source projects, EM-Assist’s recall rate was 48.9%, compare dto 23.4% for the previous best-in-class tool that relies solely on static analysis. Moreover, we conducted a usability survey with 18industrial developers and 94.4% gave a positive rating." title="EM-Assist: Safe automated Extract Method refactoring with LLMs">
            <a:hlinkClick r:id="rId4"/>
          </p:cNvPr>
          <p:cNvPicPr preferRelativeResize="0"/>
          <p:nvPr/>
        </p:nvPicPr>
        <p:blipFill rotWithShape="1">
          <a:blip r:embed="rId5">
            <a:alphaModFix/>
          </a:blip>
          <a:srcRect/>
          <a:stretch/>
        </p:blipFill>
        <p:spPr>
          <a:xfrm>
            <a:off x="737907" y="651539"/>
            <a:ext cx="7734553" cy="43506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7"/>
                                        </p:tgtEl>
                                        <p:attrNameLst>
                                          <p:attrName>style.visibility</p:attrName>
                                        </p:attrNameLst>
                                      </p:cBhvr>
                                      <p:to>
                                        <p:strVal val="visible"/>
                                      </p:to>
                                    </p:set>
                                    <p:animEffect transition="in" filter="fade">
                                      <p:cBhvr>
                                        <p:cTn id="7" dur="1000"/>
                                        <p:tgtEl>
                                          <p:spTgt spid="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DF5E-3D84-047E-7927-5BD44C64FFB7}"/>
              </a:ext>
            </a:extLst>
          </p:cNvPr>
          <p:cNvSpPr>
            <a:spLocks noGrp="1"/>
          </p:cNvSpPr>
          <p:nvPr>
            <p:ph type="title"/>
          </p:nvPr>
        </p:nvSpPr>
        <p:spPr/>
        <p:txBody>
          <a:bodyPr>
            <a:normAutofit fontScale="90000"/>
          </a:bodyPr>
          <a:lstStyle/>
          <a:p>
            <a:r>
              <a:rPr lang="en-US" dirty="0"/>
              <a:t>RQ1: Vanilla LLM Comparison</a:t>
            </a:r>
          </a:p>
        </p:txBody>
      </p:sp>
      <p:sp>
        <p:nvSpPr>
          <p:cNvPr id="3" name="Text Placeholder 2">
            <a:extLst>
              <a:ext uri="{FF2B5EF4-FFF2-40B4-BE49-F238E27FC236}">
                <a16:creationId xmlns:a16="http://schemas.microsoft.com/office/drawing/2014/main" id="{91EDD190-848B-3F20-01DF-00AF048CE3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4ECB06-E262-02E1-DB14-206FD9EBBE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868CC4EB-DB91-099D-AA45-5920C640AF5C}"/>
              </a:ext>
            </a:extLst>
          </p:cNvPr>
          <p:cNvPicPr>
            <a:picLocks noChangeAspect="1"/>
          </p:cNvPicPr>
          <p:nvPr/>
        </p:nvPicPr>
        <p:blipFill>
          <a:blip r:embed="rId3"/>
          <a:stretch>
            <a:fillRect/>
          </a:stretch>
        </p:blipFill>
        <p:spPr>
          <a:xfrm>
            <a:off x="0" y="1152475"/>
            <a:ext cx="9050985" cy="3416400"/>
          </a:xfrm>
          <a:prstGeom prst="rect">
            <a:avLst/>
          </a:prstGeom>
        </p:spPr>
      </p:pic>
    </p:spTree>
    <p:extLst>
      <p:ext uri="{BB962C8B-B14F-4D97-AF65-F5344CB8AC3E}">
        <p14:creationId xmlns:p14="http://schemas.microsoft.com/office/powerpoint/2010/main" val="193114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4F3FF-7287-358E-2C09-1E5FAEBEAA89}"/>
              </a:ext>
            </a:extLst>
          </p:cNvPr>
          <p:cNvSpPr>
            <a:spLocks noGrp="1"/>
          </p:cNvSpPr>
          <p:nvPr>
            <p:ph type="title"/>
          </p:nvPr>
        </p:nvSpPr>
        <p:spPr/>
        <p:txBody>
          <a:bodyPr>
            <a:normAutofit fontScale="90000"/>
          </a:bodyPr>
          <a:lstStyle/>
          <a:p>
            <a:r>
              <a:rPr lang="en-US" dirty="0"/>
              <a:t>Prompt</a:t>
            </a:r>
          </a:p>
        </p:txBody>
      </p:sp>
      <p:sp>
        <p:nvSpPr>
          <p:cNvPr id="3" name="Text Placeholder 2">
            <a:extLst>
              <a:ext uri="{FF2B5EF4-FFF2-40B4-BE49-F238E27FC236}">
                <a16:creationId xmlns:a16="http://schemas.microsoft.com/office/drawing/2014/main" id="{85C01FEF-0F60-6D3E-2B09-B1E6C1439EF5}"/>
              </a:ext>
            </a:extLst>
          </p:cNvPr>
          <p:cNvSpPr>
            <a:spLocks noGrp="1"/>
          </p:cNvSpPr>
          <p:nvPr>
            <p:ph type="body" idx="1"/>
          </p:nvPr>
        </p:nvSpPr>
        <p:spPr/>
        <p:txBody>
          <a:bodyPr>
            <a:normAutofit fontScale="25000" lnSpcReduction="20000"/>
          </a:bodyPr>
          <a:lstStyle/>
          <a:p>
            <a:pPr marL="114300" indent="0">
              <a:buNone/>
            </a:pPr>
            <a:r>
              <a:rPr lang="en-US" sz="6400" dirty="0">
                <a:solidFill>
                  <a:schemeClr val="dk1"/>
                </a:solidFill>
              </a:rPr>
              <a:t>You are a skilled software developer. You have immense knowledge on software refactoring.</a:t>
            </a:r>
          </a:p>
          <a:p>
            <a:pPr marL="114300" indent="0">
              <a:buNone/>
            </a:pPr>
            <a:r>
              <a:rPr lang="en-US" sz="6400" dirty="0">
                <a:solidFill>
                  <a:schemeClr val="dk1"/>
                </a:solidFill>
              </a:rPr>
              <a:t>You communicate with a remote server that sends you code of functions (one function in a message) that it wants to simplify by applying extract method refactoring.</a:t>
            </a:r>
          </a:p>
          <a:p>
            <a:pPr marL="114300" indent="0">
              <a:buNone/>
            </a:pPr>
            <a:r>
              <a:rPr lang="en-US" sz="6400" dirty="0">
                <a:solidFill>
                  <a:schemeClr val="dk1"/>
                </a:solidFill>
              </a:rPr>
              <a:t>In return, you send a JSON object with suggestions of helpful extract method </a:t>
            </a:r>
            <a:r>
              <a:rPr lang="en-US" sz="6400" dirty="0" err="1">
                <a:solidFill>
                  <a:schemeClr val="dk1"/>
                </a:solidFill>
              </a:rPr>
              <a:t>refactorings</a:t>
            </a:r>
            <a:r>
              <a:rPr lang="en-US" sz="6400" dirty="0">
                <a:solidFill>
                  <a:schemeClr val="dk1"/>
                </a:solidFill>
              </a:rPr>
              <a:t>. It is important for suggestions to not contain the entire function body.</a:t>
            </a:r>
          </a:p>
          <a:p>
            <a:pPr marL="114300" indent="0">
              <a:buNone/>
            </a:pPr>
            <a:r>
              <a:rPr lang="en-US" sz="6400" dirty="0">
                <a:solidFill>
                  <a:schemeClr val="dk1"/>
                </a:solidFill>
              </a:rPr>
              <a:t>Each suggestion consists of the start line, end line, and name for the extracted function.</a:t>
            </a:r>
          </a:p>
          <a:p>
            <a:pPr marL="114300" indent="0">
              <a:buNone/>
            </a:pPr>
            <a:r>
              <a:rPr lang="en-US" sz="6400" dirty="0">
                <a:solidFill>
                  <a:schemeClr val="dk1"/>
                </a:solidFill>
              </a:rPr>
              <a:t>The JSON should have the following format: [{"</a:t>
            </a:r>
            <a:r>
              <a:rPr lang="en-US" sz="6400" dirty="0" err="1">
                <a:solidFill>
                  <a:schemeClr val="dk1"/>
                </a:solidFill>
              </a:rPr>
              <a:t>function_name</a:t>
            </a:r>
            <a:r>
              <a:rPr lang="en-US" sz="6400" dirty="0">
                <a:solidFill>
                  <a:schemeClr val="dk1"/>
                </a:solidFill>
              </a:rPr>
              <a:t>": &lt;new function name&gt;, "</a:t>
            </a:r>
            <a:r>
              <a:rPr lang="en-US" sz="6400" dirty="0" err="1">
                <a:solidFill>
                  <a:schemeClr val="dk1"/>
                </a:solidFill>
              </a:rPr>
              <a:t>line_start</a:t>
            </a:r>
            <a:r>
              <a:rPr lang="en-US" sz="6400" dirty="0">
                <a:solidFill>
                  <a:schemeClr val="dk1"/>
                </a:solidFill>
              </a:rPr>
              <a:t>": &lt;line start&gt;, "</a:t>
            </a:r>
            <a:r>
              <a:rPr lang="en-US" sz="6400" dirty="0" err="1">
                <a:solidFill>
                  <a:schemeClr val="dk1"/>
                </a:solidFill>
              </a:rPr>
              <a:t>line_end</a:t>
            </a:r>
            <a:r>
              <a:rPr lang="en-US" sz="6400" dirty="0">
                <a:solidFill>
                  <a:schemeClr val="dk1"/>
                </a:solidFill>
              </a:rPr>
              <a:t>": &lt;line end&gt;}, ..., ].</a:t>
            </a:r>
          </a:p>
        </p:txBody>
      </p:sp>
      <p:sp>
        <p:nvSpPr>
          <p:cNvPr id="4" name="Slide Number Placeholder 3">
            <a:extLst>
              <a:ext uri="{FF2B5EF4-FFF2-40B4-BE49-F238E27FC236}">
                <a16:creationId xmlns:a16="http://schemas.microsoft.com/office/drawing/2014/main" id="{E9A83515-3163-6AE0-0C82-A8FFDE5B18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5" name="TextBox 4">
            <a:extLst>
              <a:ext uri="{FF2B5EF4-FFF2-40B4-BE49-F238E27FC236}">
                <a16:creationId xmlns:a16="http://schemas.microsoft.com/office/drawing/2014/main" id="{2E789DD5-4972-D62B-7E9D-28A29559CAA3}"/>
              </a:ext>
            </a:extLst>
          </p:cNvPr>
          <p:cNvSpPr txBox="1"/>
          <p:nvPr/>
        </p:nvSpPr>
        <p:spPr>
          <a:xfrm>
            <a:off x="2118377" y="3409950"/>
            <a:ext cx="2514600" cy="1892826"/>
          </a:xfrm>
          <a:prstGeom prst="rect">
            <a:avLst/>
          </a:prstGeom>
          <a:noFill/>
        </p:spPr>
        <p:txBody>
          <a:bodyPr wrap="square" rtlCol="0">
            <a:spAutoFit/>
          </a:bodyPr>
          <a:lstStyle/>
          <a:p>
            <a:pPr marL="114300" indent="0">
              <a:buNone/>
            </a:pPr>
            <a:r>
              <a:rPr lang="en-US" sz="1400" dirty="0">
                <a:solidFill>
                  <a:schemeClr val="dk1"/>
                </a:solidFill>
              </a:rPr>
              <a:t>Example 1 :</a:t>
            </a:r>
          </a:p>
          <a:p>
            <a:pPr marL="114300" indent="0">
              <a:buNone/>
            </a:pPr>
            <a:r>
              <a:rPr lang="en-US" sz="500" dirty="0">
                <a:solidFill>
                  <a:schemeClr val="dk1"/>
                </a:solidFill>
              </a:rPr>
              <a:t>   280. public void connect(Figure figure) {</a:t>
            </a:r>
          </a:p>
          <a:p>
            <a:pPr marL="114300" indent="0">
              <a:buNone/>
            </a:pPr>
            <a:r>
              <a:rPr lang="en-US" sz="500" dirty="0">
                <a:solidFill>
                  <a:schemeClr val="dk1"/>
                </a:solidFill>
              </a:rPr>
              <a:t>   281.     if (</a:t>
            </a:r>
            <a:r>
              <a:rPr lang="en-US" sz="500" dirty="0" err="1">
                <a:solidFill>
                  <a:schemeClr val="dk1"/>
                </a:solidFill>
              </a:rPr>
              <a:t>fObservedFigure</a:t>
            </a:r>
            <a:r>
              <a:rPr lang="en-US" sz="500" dirty="0">
                <a:solidFill>
                  <a:schemeClr val="dk1"/>
                </a:solidFill>
              </a:rPr>
              <a:t> != null)</a:t>
            </a:r>
          </a:p>
          <a:p>
            <a:pPr marL="114300" indent="0">
              <a:buNone/>
            </a:pPr>
            <a:r>
              <a:rPr lang="en-US" sz="500" dirty="0">
                <a:solidFill>
                  <a:schemeClr val="dk1"/>
                </a:solidFill>
              </a:rPr>
              <a:t>   282.         </a:t>
            </a:r>
            <a:r>
              <a:rPr lang="en-US" sz="500" dirty="0" err="1">
                <a:solidFill>
                  <a:schemeClr val="dk1"/>
                </a:solidFill>
              </a:rPr>
              <a:t>fObservedFigure.removeFigureChangeListener</a:t>
            </a:r>
            <a:r>
              <a:rPr lang="en-US" sz="500" dirty="0">
                <a:solidFill>
                  <a:schemeClr val="dk1"/>
                </a:solidFill>
              </a:rPr>
              <a:t>(this);</a:t>
            </a:r>
          </a:p>
          <a:p>
            <a:pPr marL="114300" indent="0">
              <a:buNone/>
            </a:pPr>
            <a:r>
              <a:rPr lang="en-US" sz="500" dirty="0">
                <a:solidFill>
                  <a:schemeClr val="dk1"/>
                </a:solidFill>
              </a:rPr>
              <a:t>   283.</a:t>
            </a:r>
          </a:p>
          <a:p>
            <a:pPr marL="114300" indent="0">
              <a:buNone/>
            </a:pPr>
            <a:r>
              <a:rPr lang="en-US" sz="500" dirty="0">
                <a:solidFill>
                  <a:schemeClr val="dk1"/>
                </a:solidFill>
              </a:rPr>
              <a:t>   284.     </a:t>
            </a:r>
            <a:r>
              <a:rPr lang="en-US" sz="500" dirty="0" err="1">
                <a:solidFill>
                  <a:schemeClr val="dk1"/>
                </a:solidFill>
              </a:rPr>
              <a:t>fObservedFigure</a:t>
            </a:r>
            <a:r>
              <a:rPr lang="en-US" sz="500" dirty="0">
                <a:solidFill>
                  <a:schemeClr val="dk1"/>
                </a:solidFill>
              </a:rPr>
              <a:t> = figure;</a:t>
            </a:r>
          </a:p>
          <a:p>
            <a:pPr marL="114300" indent="0">
              <a:buNone/>
            </a:pPr>
            <a:r>
              <a:rPr lang="en-US" sz="500" dirty="0">
                <a:solidFill>
                  <a:schemeClr val="dk1"/>
                </a:solidFill>
              </a:rPr>
              <a:t>   285.     </a:t>
            </a:r>
            <a:r>
              <a:rPr lang="en-US" sz="500" dirty="0" err="1">
                <a:solidFill>
                  <a:schemeClr val="dk1"/>
                </a:solidFill>
              </a:rPr>
              <a:t>fLocator</a:t>
            </a:r>
            <a:r>
              <a:rPr lang="en-US" sz="500" dirty="0">
                <a:solidFill>
                  <a:schemeClr val="dk1"/>
                </a:solidFill>
              </a:rPr>
              <a:t> = new </a:t>
            </a:r>
            <a:r>
              <a:rPr lang="en-US" sz="500" dirty="0" err="1">
                <a:solidFill>
                  <a:schemeClr val="dk1"/>
                </a:solidFill>
              </a:rPr>
              <a:t>OffsetLocator</a:t>
            </a:r>
            <a:r>
              <a:rPr lang="en-US" sz="500" dirty="0">
                <a:solidFill>
                  <a:schemeClr val="dk1"/>
                </a:solidFill>
              </a:rPr>
              <a:t>(</a:t>
            </a:r>
            <a:r>
              <a:rPr lang="en-US" sz="500" dirty="0" err="1">
                <a:solidFill>
                  <a:schemeClr val="dk1"/>
                </a:solidFill>
              </a:rPr>
              <a:t>figure.connectedTextLocator</a:t>
            </a:r>
            <a:r>
              <a:rPr lang="en-US" sz="500" dirty="0">
                <a:solidFill>
                  <a:schemeClr val="dk1"/>
                </a:solidFill>
              </a:rPr>
              <a:t>(this));</a:t>
            </a:r>
          </a:p>
          <a:p>
            <a:pPr marL="114300" indent="0">
              <a:buNone/>
            </a:pPr>
            <a:r>
              <a:rPr lang="en-US" sz="500" dirty="0">
                <a:solidFill>
                  <a:schemeClr val="dk1"/>
                </a:solidFill>
              </a:rPr>
              <a:t>   286.     </a:t>
            </a:r>
            <a:r>
              <a:rPr lang="en-US" sz="500" dirty="0" err="1">
                <a:solidFill>
                  <a:schemeClr val="dk1"/>
                </a:solidFill>
              </a:rPr>
              <a:t>fObservedFigure.addFigureChangeListener</a:t>
            </a:r>
            <a:r>
              <a:rPr lang="en-US" sz="500" dirty="0">
                <a:solidFill>
                  <a:schemeClr val="dk1"/>
                </a:solidFill>
              </a:rPr>
              <a:t>(this);</a:t>
            </a:r>
          </a:p>
          <a:p>
            <a:pPr marL="114300" indent="0">
              <a:buNone/>
            </a:pPr>
            <a:r>
              <a:rPr lang="en-US" sz="500" dirty="0">
                <a:solidFill>
                  <a:schemeClr val="dk1"/>
                </a:solidFill>
              </a:rPr>
              <a:t>   287.     if (</a:t>
            </a:r>
            <a:r>
              <a:rPr lang="en-US" sz="500" dirty="0" err="1">
                <a:solidFill>
                  <a:schemeClr val="dk1"/>
                </a:solidFill>
              </a:rPr>
              <a:t>fLocator</a:t>
            </a:r>
            <a:r>
              <a:rPr lang="en-US" sz="500" dirty="0">
                <a:solidFill>
                  <a:schemeClr val="dk1"/>
                </a:solidFill>
              </a:rPr>
              <a:t> != null) {</a:t>
            </a:r>
          </a:p>
          <a:p>
            <a:pPr marL="114300" indent="0">
              <a:buNone/>
            </a:pPr>
            <a:r>
              <a:rPr lang="en-US" sz="500" dirty="0">
                <a:solidFill>
                  <a:schemeClr val="dk1"/>
                </a:solidFill>
              </a:rPr>
              <a:t>   288.         Point p = </a:t>
            </a:r>
            <a:r>
              <a:rPr lang="en-US" sz="500" dirty="0" err="1">
                <a:solidFill>
                  <a:schemeClr val="dk1"/>
                </a:solidFill>
              </a:rPr>
              <a:t>fLocator.locate</a:t>
            </a:r>
            <a:r>
              <a:rPr lang="en-US" sz="500" dirty="0">
                <a:solidFill>
                  <a:schemeClr val="dk1"/>
                </a:solidFill>
              </a:rPr>
              <a:t>(</a:t>
            </a:r>
            <a:r>
              <a:rPr lang="en-US" sz="500" dirty="0" err="1">
                <a:solidFill>
                  <a:schemeClr val="dk1"/>
                </a:solidFill>
              </a:rPr>
              <a:t>fObservedFigure</a:t>
            </a:r>
            <a:r>
              <a:rPr lang="en-US" sz="500" dirty="0">
                <a:solidFill>
                  <a:schemeClr val="dk1"/>
                </a:solidFill>
              </a:rPr>
              <a:t>);</a:t>
            </a:r>
          </a:p>
          <a:p>
            <a:pPr marL="114300" indent="0">
              <a:buNone/>
            </a:pPr>
            <a:r>
              <a:rPr lang="en-US" sz="500" dirty="0">
                <a:solidFill>
                  <a:schemeClr val="dk1"/>
                </a:solidFill>
              </a:rPr>
              <a:t>   289.         </a:t>
            </a:r>
            <a:r>
              <a:rPr lang="en-US" sz="500" dirty="0" err="1">
                <a:solidFill>
                  <a:schemeClr val="dk1"/>
                </a:solidFill>
              </a:rPr>
              <a:t>p.x</a:t>
            </a:r>
            <a:r>
              <a:rPr lang="en-US" sz="500" dirty="0">
                <a:solidFill>
                  <a:schemeClr val="dk1"/>
                </a:solidFill>
              </a:rPr>
              <a:t> -= size().width/2 + </a:t>
            </a:r>
            <a:r>
              <a:rPr lang="en-US" sz="500" dirty="0" err="1">
                <a:solidFill>
                  <a:schemeClr val="dk1"/>
                </a:solidFill>
              </a:rPr>
              <a:t>fOriginX</a:t>
            </a:r>
            <a:r>
              <a:rPr lang="en-US" sz="500" dirty="0">
                <a:solidFill>
                  <a:schemeClr val="dk1"/>
                </a:solidFill>
              </a:rPr>
              <a:t>;</a:t>
            </a:r>
          </a:p>
          <a:p>
            <a:pPr marL="114300" indent="0">
              <a:buNone/>
            </a:pPr>
            <a:r>
              <a:rPr lang="en-US" sz="500" dirty="0">
                <a:solidFill>
                  <a:schemeClr val="dk1"/>
                </a:solidFill>
              </a:rPr>
              <a:t>   290.         </a:t>
            </a:r>
            <a:r>
              <a:rPr lang="en-US" sz="500" dirty="0" err="1">
                <a:solidFill>
                  <a:schemeClr val="dk1"/>
                </a:solidFill>
              </a:rPr>
              <a:t>p.y</a:t>
            </a:r>
            <a:r>
              <a:rPr lang="en-US" sz="500" dirty="0">
                <a:solidFill>
                  <a:schemeClr val="dk1"/>
                </a:solidFill>
              </a:rPr>
              <a:t> -= size().height/2 + </a:t>
            </a:r>
            <a:r>
              <a:rPr lang="en-US" sz="500" dirty="0" err="1">
                <a:solidFill>
                  <a:schemeClr val="dk1"/>
                </a:solidFill>
              </a:rPr>
              <a:t>fOriginY</a:t>
            </a:r>
            <a:r>
              <a:rPr lang="en-US" sz="500" dirty="0">
                <a:solidFill>
                  <a:schemeClr val="dk1"/>
                </a:solidFill>
              </a:rPr>
              <a:t>;</a:t>
            </a:r>
          </a:p>
          <a:p>
            <a:pPr marL="114300" indent="0">
              <a:buNone/>
            </a:pPr>
            <a:r>
              <a:rPr lang="en-US" sz="500" dirty="0">
                <a:solidFill>
                  <a:schemeClr val="dk1"/>
                </a:solidFill>
              </a:rPr>
              <a:t>   291.    </a:t>
            </a:r>
          </a:p>
          <a:p>
            <a:pPr marL="114300" indent="0">
              <a:buNone/>
            </a:pPr>
            <a:r>
              <a:rPr lang="en-US" sz="500" dirty="0">
                <a:solidFill>
                  <a:schemeClr val="dk1"/>
                </a:solidFill>
              </a:rPr>
              <a:t>   292.         if (</a:t>
            </a:r>
            <a:r>
              <a:rPr lang="en-US" sz="500" dirty="0" err="1">
                <a:solidFill>
                  <a:schemeClr val="dk1"/>
                </a:solidFill>
              </a:rPr>
              <a:t>p.x</a:t>
            </a:r>
            <a:r>
              <a:rPr lang="en-US" sz="500" dirty="0">
                <a:solidFill>
                  <a:schemeClr val="dk1"/>
                </a:solidFill>
              </a:rPr>
              <a:t> != 0 || </a:t>
            </a:r>
            <a:r>
              <a:rPr lang="en-US" sz="500" dirty="0" err="1">
                <a:solidFill>
                  <a:schemeClr val="dk1"/>
                </a:solidFill>
              </a:rPr>
              <a:t>p.y</a:t>
            </a:r>
            <a:r>
              <a:rPr lang="en-US" sz="500" dirty="0">
                <a:solidFill>
                  <a:schemeClr val="dk1"/>
                </a:solidFill>
              </a:rPr>
              <a:t> != 0) {</a:t>
            </a:r>
          </a:p>
          <a:p>
            <a:pPr marL="114300" indent="0">
              <a:buNone/>
            </a:pPr>
            <a:r>
              <a:rPr lang="en-US" sz="500" dirty="0">
                <a:solidFill>
                  <a:schemeClr val="dk1"/>
                </a:solidFill>
              </a:rPr>
              <a:t>   293.             </a:t>
            </a:r>
            <a:r>
              <a:rPr lang="en-US" sz="500" dirty="0" err="1">
                <a:solidFill>
                  <a:schemeClr val="dk1"/>
                </a:solidFill>
              </a:rPr>
              <a:t>willChange</a:t>
            </a:r>
            <a:r>
              <a:rPr lang="en-US" sz="500" dirty="0">
                <a:solidFill>
                  <a:schemeClr val="dk1"/>
                </a:solidFill>
              </a:rPr>
              <a:t>();</a:t>
            </a:r>
          </a:p>
          <a:p>
            <a:pPr marL="114300" indent="0">
              <a:buNone/>
            </a:pPr>
            <a:r>
              <a:rPr lang="en-US" sz="500" dirty="0">
                <a:solidFill>
                  <a:schemeClr val="dk1"/>
                </a:solidFill>
              </a:rPr>
              <a:t>   294.             </a:t>
            </a:r>
            <a:r>
              <a:rPr lang="en-US" sz="500" dirty="0" err="1">
                <a:solidFill>
                  <a:schemeClr val="dk1"/>
                </a:solidFill>
              </a:rPr>
              <a:t>basicMoveBy</a:t>
            </a:r>
            <a:r>
              <a:rPr lang="en-US" sz="500" dirty="0">
                <a:solidFill>
                  <a:schemeClr val="dk1"/>
                </a:solidFill>
              </a:rPr>
              <a:t>(</a:t>
            </a:r>
            <a:r>
              <a:rPr lang="en-US" sz="500" dirty="0" err="1">
                <a:solidFill>
                  <a:schemeClr val="dk1"/>
                </a:solidFill>
              </a:rPr>
              <a:t>p.x</a:t>
            </a:r>
            <a:r>
              <a:rPr lang="en-US" sz="500" dirty="0">
                <a:solidFill>
                  <a:schemeClr val="dk1"/>
                </a:solidFill>
              </a:rPr>
              <a:t>, </a:t>
            </a:r>
            <a:r>
              <a:rPr lang="en-US" sz="500" dirty="0" err="1">
                <a:solidFill>
                  <a:schemeClr val="dk1"/>
                </a:solidFill>
              </a:rPr>
              <a:t>p.y</a:t>
            </a:r>
            <a:r>
              <a:rPr lang="en-US" sz="500" dirty="0">
                <a:solidFill>
                  <a:schemeClr val="dk1"/>
                </a:solidFill>
              </a:rPr>
              <a:t>);</a:t>
            </a:r>
          </a:p>
          <a:p>
            <a:pPr marL="114300" indent="0">
              <a:buNone/>
            </a:pPr>
            <a:r>
              <a:rPr lang="en-US" sz="500" dirty="0">
                <a:solidFill>
                  <a:schemeClr val="dk1"/>
                </a:solidFill>
              </a:rPr>
              <a:t>   295.             changed();</a:t>
            </a:r>
          </a:p>
          <a:p>
            <a:pPr marL="114300" indent="0">
              <a:buNone/>
            </a:pPr>
            <a:r>
              <a:rPr lang="en-US" sz="500" dirty="0">
                <a:solidFill>
                  <a:schemeClr val="dk1"/>
                </a:solidFill>
              </a:rPr>
              <a:t>   296.         }</a:t>
            </a:r>
          </a:p>
          <a:p>
            <a:pPr marL="114300" indent="0">
              <a:buNone/>
            </a:pPr>
            <a:r>
              <a:rPr lang="en-US" sz="500" dirty="0">
                <a:solidFill>
                  <a:schemeClr val="dk1"/>
                </a:solidFill>
              </a:rPr>
              <a:t>   297.     }</a:t>
            </a:r>
          </a:p>
          <a:p>
            <a:pPr marL="114300" indent="0">
              <a:buNone/>
            </a:pPr>
            <a:r>
              <a:rPr lang="en-US" sz="500" dirty="0">
                <a:solidFill>
                  <a:schemeClr val="dk1"/>
                </a:solidFill>
              </a:rPr>
              <a:t>   298. }</a:t>
            </a:r>
          </a:p>
          <a:p>
            <a:endParaRPr lang="en-US" sz="800" dirty="0"/>
          </a:p>
        </p:txBody>
      </p:sp>
      <p:sp>
        <p:nvSpPr>
          <p:cNvPr id="6" name="TextBox 5">
            <a:extLst>
              <a:ext uri="{FF2B5EF4-FFF2-40B4-BE49-F238E27FC236}">
                <a16:creationId xmlns:a16="http://schemas.microsoft.com/office/drawing/2014/main" id="{CA79F90C-49BC-E1CC-735E-C676BC7DD4C7}"/>
              </a:ext>
            </a:extLst>
          </p:cNvPr>
          <p:cNvSpPr txBox="1"/>
          <p:nvPr/>
        </p:nvSpPr>
        <p:spPr>
          <a:xfrm>
            <a:off x="5257800" y="3550830"/>
            <a:ext cx="2514600" cy="1384995"/>
          </a:xfrm>
          <a:prstGeom prst="rect">
            <a:avLst/>
          </a:prstGeom>
          <a:noFill/>
        </p:spPr>
        <p:txBody>
          <a:bodyPr wrap="square" rtlCol="0">
            <a:spAutoFit/>
          </a:bodyPr>
          <a:lstStyle/>
          <a:p>
            <a:pPr marL="114300" indent="0">
              <a:buNone/>
            </a:pPr>
            <a:r>
              <a:rPr lang="en-US" sz="1400" dirty="0">
                <a:solidFill>
                  <a:schemeClr val="dk1"/>
                </a:solidFill>
              </a:rPr>
              <a:t>Example Response 1:</a:t>
            </a:r>
          </a:p>
          <a:p>
            <a:pPr marL="114300" indent="0">
              <a:buNone/>
            </a:pPr>
            <a:r>
              <a:rPr lang="en-US" sz="1000" dirty="0"/>
              <a:t>[ </a:t>
            </a:r>
          </a:p>
          <a:p>
            <a:pPr marL="114300" indent="0">
              <a:buNone/>
            </a:pPr>
            <a:r>
              <a:rPr lang="en-US" sz="1000" dirty="0"/>
              <a:t>  {</a:t>
            </a:r>
          </a:p>
          <a:p>
            <a:pPr marL="114300" indent="0">
              <a:buNone/>
            </a:pPr>
            <a:r>
              <a:rPr lang="en-US" sz="1000" dirty="0"/>
              <a:t>    "</a:t>
            </a:r>
            <a:r>
              <a:rPr lang="en-US" sz="1000" dirty="0" err="1"/>
              <a:t>function_name</a:t>
            </a:r>
            <a:r>
              <a:rPr lang="en-US" sz="1000" dirty="0"/>
              <a:t>": "</a:t>
            </a:r>
            <a:r>
              <a:rPr lang="en-US" sz="1000" dirty="0" err="1"/>
              <a:t>updateLocator</a:t>
            </a:r>
            <a:r>
              <a:rPr lang="en-US" sz="1000" dirty="0"/>
              <a:t>",</a:t>
            </a:r>
          </a:p>
          <a:p>
            <a:pPr marL="114300" indent="0">
              <a:buNone/>
            </a:pPr>
            <a:r>
              <a:rPr lang="en-US" sz="1000" dirty="0"/>
              <a:t>    "</a:t>
            </a:r>
            <a:r>
              <a:rPr lang="en-US" sz="1000" dirty="0" err="1"/>
              <a:t>line_start</a:t>
            </a:r>
            <a:r>
              <a:rPr lang="en-US" sz="1000" dirty="0"/>
              <a:t>": 288, </a:t>
            </a:r>
          </a:p>
          <a:p>
            <a:pPr marL="114300" indent="0">
              <a:buNone/>
            </a:pPr>
            <a:r>
              <a:rPr lang="en-US" sz="1000" dirty="0"/>
              <a:t>    "</a:t>
            </a:r>
            <a:r>
              <a:rPr lang="en-US" sz="1000" dirty="0" err="1"/>
              <a:t>line_end</a:t>
            </a:r>
            <a:r>
              <a:rPr lang="en-US" sz="1000" dirty="0"/>
              <a:t>": 296</a:t>
            </a:r>
          </a:p>
          <a:p>
            <a:pPr marL="114300" indent="0">
              <a:buNone/>
            </a:pPr>
            <a:r>
              <a:rPr lang="en-US" sz="1000" dirty="0"/>
              <a:t>  } </a:t>
            </a:r>
          </a:p>
          <a:p>
            <a:pPr marL="114300" indent="0">
              <a:buNone/>
            </a:pPr>
            <a:r>
              <a:rPr lang="en-US" sz="1000" dirty="0"/>
              <a:t>]</a:t>
            </a:r>
            <a:endParaRPr lang="en-US" sz="800" dirty="0"/>
          </a:p>
        </p:txBody>
      </p:sp>
    </p:spTree>
    <p:extLst>
      <p:ext uri="{BB962C8B-B14F-4D97-AF65-F5344CB8AC3E}">
        <p14:creationId xmlns:p14="http://schemas.microsoft.com/office/powerpoint/2010/main" val="271785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A595C-7AA1-FD87-CF8C-8DF0E95ED2E8}"/>
              </a:ext>
            </a:extLst>
          </p:cNvPr>
          <p:cNvSpPr>
            <a:spLocks noGrp="1"/>
          </p:cNvSpPr>
          <p:nvPr>
            <p:ph type="title"/>
          </p:nvPr>
        </p:nvSpPr>
        <p:spPr/>
        <p:txBody>
          <a:bodyPr>
            <a:normAutofit fontScale="90000"/>
          </a:bodyPr>
          <a:lstStyle/>
          <a:p>
            <a:r>
              <a:rPr lang="en-US" dirty="0"/>
              <a:t>Ablation Study</a:t>
            </a:r>
          </a:p>
        </p:txBody>
      </p:sp>
      <p:sp>
        <p:nvSpPr>
          <p:cNvPr id="4" name="Slide Number Placeholder 3">
            <a:extLst>
              <a:ext uri="{FF2B5EF4-FFF2-40B4-BE49-F238E27FC236}">
                <a16:creationId xmlns:a16="http://schemas.microsoft.com/office/drawing/2014/main" id="{114620D3-AC05-A40F-B116-F3BE07A1AD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6" name="Picture 5">
            <a:extLst>
              <a:ext uri="{FF2B5EF4-FFF2-40B4-BE49-F238E27FC236}">
                <a16:creationId xmlns:a16="http://schemas.microsoft.com/office/drawing/2014/main" id="{991A5E1F-27DA-2772-7880-58E170A8F4EA}"/>
              </a:ext>
            </a:extLst>
          </p:cNvPr>
          <p:cNvPicPr>
            <a:picLocks noChangeAspect="1"/>
          </p:cNvPicPr>
          <p:nvPr/>
        </p:nvPicPr>
        <p:blipFill rotWithShape="1">
          <a:blip r:embed="rId2"/>
          <a:srcRect l="50000" t="27777" r="6700" b="64815"/>
          <a:stretch/>
        </p:blipFill>
        <p:spPr>
          <a:xfrm>
            <a:off x="0" y="1825009"/>
            <a:ext cx="9173558" cy="2030924"/>
          </a:xfrm>
          <a:prstGeom prst="rect">
            <a:avLst/>
          </a:prstGeom>
        </p:spPr>
      </p:pic>
    </p:spTree>
    <p:extLst>
      <p:ext uri="{BB962C8B-B14F-4D97-AF65-F5344CB8AC3E}">
        <p14:creationId xmlns:p14="http://schemas.microsoft.com/office/powerpoint/2010/main" val="1079988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DA5E-EF31-AF22-83FC-356B1B8B26A2}"/>
              </a:ext>
            </a:extLst>
          </p:cNvPr>
          <p:cNvSpPr>
            <a:spLocks noGrp="1"/>
          </p:cNvSpPr>
          <p:nvPr>
            <p:ph type="title"/>
          </p:nvPr>
        </p:nvSpPr>
        <p:spPr/>
        <p:txBody>
          <a:bodyPr>
            <a:normAutofit fontScale="90000"/>
          </a:bodyPr>
          <a:lstStyle/>
          <a:p>
            <a:r>
              <a:rPr lang="en-US" dirty="0"/>
              <a:t>Cost of Invoking LLM</a:t>
            </a:r>
          </a:p>
        </p:txBody>
      </p:sp>
      <p:sp>
        <p:nvSpPr>
          <p:cNvPr id="3" name="Text Placeholder 2">
            <a:extLst>
              <a:ext uri="{FF2B5EF4-FFF2-40B4-BE49-F238E27FC236}">
                <a16:creationId xmlns:a16="http://schemas.microsoft.com/office/drawing/2014/main" id="{D0158828-3053-4076-DA92-6CA660A98F0B}"/>
              </a:ext>
            </a:extLst>
          </p:cNvPr>
          <p:cNvSpPr>
            <a:spLocks noGrp="1"/>
          </p:cNvSpPr>
          <p:nvPr>
            <p:ph type="body" idx="1"/>
          </p:nvPr>
        </p:nvSpPr>
        <p:spPr/>
        <p:txBody>
          <a:bodyPr/>
          <a:lstStyle/>
          <a:p>
            <a:r>
              <a:rPr lang="en-US" sz="1800" b="0" i="0" u="none" strike="noStrike" dirty="0">
                <a:solidFill>
                  <a:srgbClr val="374151"/>
                </a:solidFill>
                <a:effectLst/>
                <a:latin typeface="Roboto" panose="020F0502020204030204" pitchFamily="34" charset="0"/>
              </a:rPr>
              <a:t>For 100LOC(</a:t>
            </a:r>
            <a:r>
              <a:rPr lang="en-US" sz="1800" b="0" i="0" u="none" strike="noStrike" dirty="0">
                <a:solidFill>
                  <a:srgbClr val="000000"/>
                </a:solidFill>
                <a:effectLst/>
                <a:latin typeface="Arial" panose="020B0604020202020204" pitchFamily="34" charset="0"/>
              </a:rPr>
              <a:t>~1000 tokens</a:t>
            </a:r>
            <a:r>
              <a:rPr lang="en-US" sz="1800" b="0" i="0" u="none" strike="noStrike" dirty="0">
                <a:solidFill>
                  <a:srgbClr val="374151"/>
                </a:solidFill>
                <a:effectLst/>
                <a:latin typeface="Roboto" panose="020F0502020204030204" pitchFamily="34" charset="0"/>
              </a:rPr>
              <a:t>) it is ~$0.01 </a:t>
            </a:r>
          </a:p>
          <a:p>
            <a:r>
              <a:rPr lang="en-US" sz="1800" b="0" i="0" u="none" strike="noStrike" dirty="0">
                <a:solidFill>
                  <a:srgbClr val="000000"/>
                </a:solidFill>
                <a:effectLst/>
                <a:latin typeface="Arial" panose="020B0604020202020204" pitchFamily="34" charset="0"/>
              </a:rPr>
              <a:t>Some IDEs/services bundle all LLM invocations for a fixed cost ($10/month). </a:t>
            </a:r>
          </a:p>
          <a:p>
            <a:r>
              <a:rPr lang="en-US" sz="1800" b="0" i="0" u="none" strike="noStrike" dirty="0">
                <a:solidFill>
                  <a:srgbClr val="000000"/>
                </a:solidFill>
                <a:effectLst/>
                <a:latin typeface="Arial" panose="020B0604020202020204" pitchFamily="34" charset="0"/>
              </a:rPr>
              <a:t>EM-Assist is fast enough to be used in-IDE interactively </a:t>
            </a:r>
          </a:p>
          <a:p>
            <a:pPr lvl="1"/>
            <a:r>
              <a:rPr lang="en-US" b="0" i="0" u="none" strike="noStrike" dirty="0">
                <a:solidFill>
                  <a:srgbClr val="000000"/>
                </a:solidFill>
                <a:effectLst/>
                <a:latin typeface="Arial" panose="020B0604020202020204" pitchFamily="34" charset="0"/>
              </a:rPr>
              <a:t>around 2sec response/iteration - iterations can be run in parallel</a:t>
            </a:r>
            <a:endParaRPr lang="en-US" dirty="0"/>
          </a:p>
        </p:txBody>
      </p:sp>
      <p:sp>
        <p:nvSpPr>
          <p:cNvPr id="4" name="Slide Number Placeholder 3">
            <a:extLst>
              <a:ext uri="{FF2B5EF4-FFF2-40B4-BE49-F238E27FC236}">
                <a16:creationId xmlns:a16="http://schemas.microsoft.com/office/drawing/2014/main" id="{DCC0021C-6064-8DCF-6FFF-28D6FE34FB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011164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Motivating Example</a:t>
            </a:r>
            <a:endParaRPr dirty="0"/>
          </a:p>
        </p:txBody>
      </p:sp>
      <p:sp>
        <p:nvSpPr>
          <p:cNvPr id="152" name="Google Shape;152;p25"/>
          <p:cNvSpPr txBox="1"/>
          <p:nvPr/>
        </p:nvSpPr>
        <p:spPr>
          <a:xfrm>
            <a:off x="788825" y="3940550"/>
            <a:ext cx="188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1. Original Method</a:t>
            </a:r>
            <a:endParaRPr sz="1200"/>
          </a:p>
        </p:txBody>
      </p:sp>
      <p:sp>
        <p:nvSpPr>
          <p:cNvPr id="153" name="Google Shape;153;p25"/>
          <p:cNvSpPr txBox="1"/>
          <p:nvPr/>
        </p:nvSpPr>
        <p:spPr>
          <a:xfrm>
            <a:off x="5556750" y="2079200"/>
            <a:ext cx="169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2. Extracted Method</a:t>
            </a:r>
            <a:endParaRPr sz="1200"/>
          </a:p>
        </p:txBody>
      </p:sp>
      <p:sp>
        <p:nvSpPr>
          <p:cNvPr id="154" name="Google Shape;154;p25"/>
          <p:cNvSpPr txBox="1"/>
          <p:nvPr/>
        </p:nvSpPr>
        <p:spPr>
          <a:xfrm>
            <a:off x="5556750" y="3973525"/>
            <a:ext cx="169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3. Call Site</a:t>
            </a:r>
            <a:endParaRPr sz="1200"/>
          </a:p>
        </p:txBody>
      </p:sp>
      <p:grpSp>
        <p:nvGrpSpPr>
          <p:cNvPr id="155" name="Google Shape;155;p25"/>
          <p:cNvGrpSpPr/>
          <p:nvPr/>
        </p:nvGrpSpPr>
        <p:grpSpPr>
          <a:xfrm>
            <a:off x="304800" y="1093925"/>
            <a:ext cx="8014703" cy="2964500"/>
            <a:chOff x="304800" y="1093925"/>
            <a:chExt cx="8014703" cy="2964500"/>
          </a:xfrm>
        </p:grpSpPr>
        <p:cxnSp>
          <p:nvCxnSpPr>
            <p:cNvPr id="156" name="Google Shape;156;p25"/>
            <p:cNvCxnSpPr>
              <a:stCxn id="157" idx="3"/>
              <a:endCxn id="158" idx="1"/>
            </p:cNvCxnSpPr>
            <p:nvPr/>
          </p:nvCxnSpPr>
          <p:spPr>
            <a:xfrm>
              <a:off x="3732176" y="2517232"/>
              <a:ext cx="257400" cy="1002900"/>
            </a:xfrm>
            <a:prstGeom prst="bentConnector3">
              <a:avLst>
                <a:gd name="adj1" fmla="val 50000"/>
              </a:avLst>
            </a:prstGeom>
            <a:noFill/>
            <a:ln w="9525" cap="flat" cmpd="sng">
              <a:solidFill>
                <a:schemeClr val="dk2"/>
              </a:solidFill>
              <a:prstDash val="solid"/>
              <a:round/>
              <a:headEnd type="oval" w="med" len="med"/>
              <a:tailEnd type="triangle" w="med" len="med"/>
            </a:ln>
          </p:spPr>
        </p:cxnSp>
        <p:grpSp>
          <p:nvGrpSpPr>
            <p:cNvPr id="159" name="Google Shape;159;p25"/>
            <p:cNvGrpSpPr/>
            <p:nvPr/>
          </p:nvGrpSpPr>
          <p:grpSpPr>
            <a:xfrm>
              <a:off x="304800" y="1093925"/>
              <a:ext cx="8014703" cy="2964500"/>
              <a:chOff x="304800" y="1093925"/>
              <a:chExt cx="8014703" cy="2964500"/>
            </a:xfrm>
          </p:grpSpPr>
          <p:pic>
            <p:nvPicPr>
              <p:cNvPr id="160" name="Google Shape;160;p25"/>
              <p:cNvPicPr preferRelativeResize="0"/>
              <p:nvPr/>
            </p:nvPicPr>
            <p:blipFill>
              <a:blip r:embed="rId3">
                <a:alphaModFix/>
              </a:blip>
              <a:stretch>
                <a:fillRect/>
              </a:stretch>
            </p:blipFill>
            <p:spPr>
              <a:xfrm>
                <a:off x="3989575" y="1288985"/>
                <a:ext cx="4329928" cy="953958"/>
              </a:xfrm>
              <a:prstGeom prst="rect">
                <a:avLst/>
              </a:prstGeom>
              <a:noFill/>
              <a:ln>
                <a:noFill/>
              </a:ln>
            </p:spPr>
          </p:pic>
          <p:pic>
            <p:nvPicPr>
              <p:cNvPr id="158" name="Google Shape;158;p25"/>
              <p:cNvPicPr preferRelativeResize="0"/>
              <p:nvPr/>
            </p:nvPicPr>
            <p:blipFill>
              <a:blip r:embed="rId4">
                <a:alphaModFix/>
              </a:blip>
              <a:stretch>
                <a:fillRect/>
              </a:stretch>
            </p:blipFill>
            <p:spPr>
              <a:xfrm>
                <a:off x="3989575" y="2981700"/>
                <a:ext cx="3085600" cy="1076725"/>
              </a:xfrm>
              <a:prstGeom prst="rect">
                <a:avLst/>
              </a:prstGeom>
              <a:noFill/>
              <a:ln>
                <a:noFill/>
              </a:ln>
            </p:spPr>
          </p:pic>
          <p:cxnSp>
            <p:nvCxnSpPr>
              <p:cNvPr id="161" name="Google Shape;161;p25"/>
              <p:cNvCxnSpPr>
                <a:stCxn id="157" idx="3"/>
                <a:endCxn id="160" idx="1"/>
              </p:cNvCxnSpPr>
              <p:nvPr/>
            </p:nvCxnSpPr>
            <p:spPr>
              <a:xfrm rot="10800000" flipH="1">
                <a:off x="3732176" y="1766032"/>
                <a:ext cx="257400" cy="751200"/>
              </a:xfrm>
              <a:prstGeom prst="bentConnector3">
                <a:avLst>
                  <a:gd name="adj1" fmla="val 50000"/>
                </a:avLst>
              </a:prstGeom>
              <a:noFill/>
              <a:ln w="9525" cap="flat" cmpd="sng">
                <a:solidFill>
                  <a:schemeClr val="dk2"/>
                </a:solidFill>
                <a:prstDash val="solid"/>
                <a:round/>
                <a:headEnd type="oval" w="med" len="med"/>
                <a:tailEnd type="triangle" w="med" len="med"/>
              </a:ln>
            </p:spPr>
          </p:cxnSp>
          <p:pic>
            <p:nvPicPr>
              <p:cNvPr id="157" name="Google Shape;157;p25"/>
              <p:cNvPicPr preferRelativeResize="0"/>
              <p:nvPr/>
            </p:nvPicPr>
            <p:blipFill>
              <a:blip r:embed="rId5">
                <a:alphaModFix/>
              </a:blip>
              <a:stretch>
                <a:fillRect/>
              </a:stretch>
            </p:blipFill>
            <p:spPr>
              <a:xfrm>
                <a:off x="304800" y="1093925"/>
                <a:ext cx="3427376" cy="2846615"/>
              </a:xfrm>
              <a:prstGeom prst="rect">
                <a:avLst/>
              </a:prstGeom>
              <a:noFill/>
              <a:ln>
                <a:noFill/>
              </a:ln>
            </p:spPr>
          </p:pic>
        </p:grpSp>
      </p:grpSp>
      <p:sp>
        <p:nvSpPr>
          <p:cNvPr id="2" name="Slide Number Placeholder 1">
            <a:extLst>
              <a:ext uri="{FF2B5EF4-FFF2-40B4-BE49-F238E27FC236}">
                <a16:creationId xmlns:a16="http://schemas.microsoft.com/office/drawing/2014/main" id="{1E4CDB18-AD8D-71A9-6687-9F9BD99CF5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refactoring?</a:t>
            </a:r>
            <a:endParaRPr/>
          </a:p>
        </p:txBody>
      </p:sp>
      <p:sp>
        <p:nvSpPr>
          <p:cNvPr id="167" name="Google Shape;16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Controlled technique for improving the design of an existing code base </a:t>
            </a:r>
            <a:r>
              <a:rPr lang="en" i="1"/>
              <a:t>[Martin Fowler - Refactoring]</a:t>
            </a:r>
            <a:endParaRPr i="1"/>
          </a:p>
          <a:p>
            <a:pPr marL="457200" lvl="0" indent="-342900" algn="l" rtl="0">
              <a:spcBef>
                <a:spcPts val="0"/>
              </a:spcBef>
              <a:spcAft>
                <a:spcPts val="0"/>
              </a:spcAft>
              <a:buSzPts val="1800"/>
              <a:buChar char="●"/>
            </a:pPr>
            <a:r>
              <a:rPr lang="en"/>
              <a:t>The process of restructuring existing code without changing its external behavior</a:t>
            </a:r>
            <a:endParaRPr/>
          </a:p>
          <a:p>
            <a:pPr marL="457200" lvl="0" indent="-342900" algn="l" rtl="0">
              <a:spcBef>
                <a:spcPts val="0"/>
              </a:spcBef>
              <a:spcAft>
                <a:spcPts val="0"/>
              </a:spcAft>
              <a:buSzPts val="1800"/>
              <a:buChar char="●"/>
            </a:pPr>
            <a:r>
              <a:rPr lang="en"/>
              <a:t>Benefits</a:t>
            </a:r>
            <a:endParaRPr/>
          </a:p>
          <a:p>
            <a:pPr marL="914400" lvl="1" indent="-317500" algn="l" rtl="0">
              <a:spcBef>
                <a:spcPts val="0"/>
              </a:spcBef>
              <a:spcAft>
                <a:spcPts val="0"/>
              </a:spcAft>
              <a:buSzPts val="1400"/>
              <a:buChar char="○"/>
            </a:pPr>
            <a:r>
              <a:rPr lang="en"/>
              <a:t>Promotes software design best practices</a:t>
            </a:r>
            <a:endParaRPr/>
          </a:p>
          <a:p>
            <a:pPr marL="914400" lvl="1" indent="-317500" algn="l" rtl="0">
              <a:spcBef>
                <a:spcPts val="0"/>
              </a:spcBef>
              <a:spcAft>
                <a:spcPts val="0"/>
              </a:spcAft>
              <a:buSzPts val="1400"/>
              <a:buChar char="○"/>
            </a:pPr>
            <a:r>
              <a:rPr lang="en"/>
              <a:t>Reduce technical debt</a:t>
            </a:r>
            <a:endParaRPr/>
          </a:p>
          <a:p>
            <a:pPr marL="914400" lvl="1" indent="-317500" algn="l" rtl="0">
              <a:spcBef>
                <a:spcPts val="0"/>
              </a:spcBef>
              <a:spcAft>
                <a:spcPts val="0"/>
              </a:spcAft>
              <a:buSzPts val="1400"/>
              <a:buChar char="○"/>
            </a:pPr>
            <a:r>
              <a:rPr lang="en"/>
              <a:t>Cost efficiency in the long run</a:t>
            </a:r>
            <a:endParaRPr/>
          </a:p>
        </p:txBody>
      </p:sp>
      <p:sp>
        <p:nvSpPr>
          <p:cNvPr id="2" name="Slide Number Placeholder 1">
            <a:extLst>
              <a:ext uri="{FF2B5EF4-FFF2-40B4-BE49-F238E27FC236}">
                <a16:creationId xmlns:a16="http://schemas.microsoft.com/office/drawing/2014/main" id="{88F5395D-99D6-0024-A6FE-E7A6FFA301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Extract Method Refactoring</a:t>
            </a:r>
            <a:endParaRPr dirty="0"/>
          </a:p>
        </p:txBody>
      </p:sp>
      <p:cxnSp>
        <p:nvCxnSpPr>
          <p:cNvPr id="70" name="Google Shape;70;p15"/>
          <p:cNvCxnSpPr>
            <a:stCxn id="71" idx="3"/>
            <a:endCxn id="72" idx="1"/>
          </p:cNvCxnSpPr>
          <p:nvPr/>
        </p:nvCxnSpPr>
        <p:spPr>
          <a:xfrm>
            <a:off x="3732176" y="2517232"/>
            <a:ext cx="257400" cy="1002900"/>
          </a:xfrm>
          <a:prstGeom prst="bentConnector3">
            <a:avLst>
              <a:gd name="adj1" fmla="val 50000"/>
            </a:avLst>
          </a:prstGeom>
          <a:noFill/>
          <a:ln w="9525" cap="flat" cmpd="sng">
            <a:solidFill>
              <a:schemeClr val="dk2"/>
            </a:solidFill>
            <a:prstDash val="solid"/>
            <a:round/>
            <a:headEnd type="oval" w="med" len="med"/>
            <a:tailEnd type="triangle" w="med" len="med"/>
          </a:ln>
        </p:spPr>
      </p:cxnSp>
      <p:pic>
        <p:nvPicPr>
          <p:cNvPr id="74" name="Google Shape;74;p15"/>
          <p:cNvPicPr preferRelativeResize="0"/>
          <p:nvPr/>
        </p:nvPicPr>
        <p:blipFill>
          <a:blip r:embed="rId3">
            <a:alphaModFix/>
          </a:blip>
          <a:stretch>
            <a:fillRect/>
          </a:stretch>
        </p:blipFill>
        <p:spPr>
          <a:xfrm>
            <a:off x="3989576" y="1289053"/>
            <a:ext cx="4329928" cy="953958"/>
          </a:xfrm>
          <a:prstGeom prst="rect">
            <a:avLst/>
          </a:prstGeom>
          <a:noFill/>
          <a:ln>
            <a:noFill/>
          </a:ln>
        </p:spPr>
      </p:pic>
      <p:pic>
        <p:nvPicPr>
          <p:cNvPr id="72" name="Google Shape;72;p15"/>
          <p:cNvPicPr preferRelativeResize="0"/>
          <p:nvPr/>
        </p:nvPicPr>
        <p:blipFill>
          <a:blip r:embed="rId4">
            <a:alphaModFix/>
          </a:blip>
          <a:stretch>
            <a:fillRect/>
          </a:stretch>
        </p:blipFill>
        <p:spPr>
          <a:xfrm>
            <a:off x="3989575" y="2981700"/>
            <a:ext cx="3085600" cy="1076725"/>
          </a:xfrm>
          <a:prstGeom prst="rect">
            <a:avLst/>
          </a:prstGeom>
          <a:noFill/>
          <a:ln>
            <a:noFill/>
          </a:ln>
        </p:spPr>
      </p:pic>
      <p:cxnSp>
        <p:nvCxnSpPr>
          <p:cNvPr id="75" name="Google Shape;75;p15"/>
          <p:cNvCxnSpPr>
            <a:stCxn id="71" idx="3"/>
            <a:endCxn id="74" idx="1"/>
          </p:cNvCxnSpPr>
          <p:nvPr/>
        </p:nvCxnSpPr>
        <p:spPr>
          <a:xfrm flipV="1">
            <a:off x="3732176" y="1766032"/>
            <a:ext cx="257400" cy="751201"/>
          </a:xfrm>
          <a:prstGeom prst="bentConnector3">
            <a:avLst>
              <a:gd name="adj1" fmla="val 50000"/>
            </a:avLst>
          </a:prstGeom>
          <a:noFill/>
          <a:ln w="9525" cap="flat" cmpd="sng">
            <a:solidFill>
              <a:schemeClr val="dk2"/>
            </a:solidFill>
            <a:prstDash val="solid"/>
            <a:round/>
            <a:headEnd type="oval" w="med" len="med"/>
            <a:tailEnd type="triangle" w="med" len="med"/>
          </a:ln>
        </p:spPr>
      </p:cxnSp>
      <p:pic>
        <p:nvPicPr>
          <p:cNvPr id="71" name="Google Shape;71;p15"/>
          <p:cNvPicPr preferRelativeResize="0"/>
          <p:nvPr/>
        </p:nvPicPr>
        <p:blipFill>
          <a:blip r:embed="rId5">
            <a:alphaModFix/>
          </a:blip>
          <a:stretch>
            <a:fillRect/>
          </a:stretch>
        </p:blipFill>
        <p:spPr>
          <a:xfrm>
            <a:off x="304800" y="1093925"/>
            <a:ext cx="3427376" cy="2846615"/>
          </a:xfrm>
          <a:prstGeom prst="rect">
            <a:avLst/>
          </a:prstGeom>
          <a:noFill/>
          <a:ln>
            <a:noFill/>
          </a:ln>
        </p:spPr>
      </p:pic>
      <p:sp>
        <p:nvSpPr>
          <p:cNvPr id="76" name="Google Shape;76;p15"/>
          <p:cNvSpPr txBox="1"/>
          <p:nvPr/>
        </p:nvSpPr>
        <p:spPr>
          <a:xfrm>
            <a:off x="788825" y="3940550"/>
            <a:ext cx="188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1. Original Method</a:t>
            </a:r>
            <a:endParaRPr sz="1200"/>
          </a:p>
        </p:txBody>
      </p:sp>
      <p:sp>
        <p:nvSpPr>
          <p:cNvPr id="77" name="Google Shape;77;p15"/>
          <p:cNvSpPr txBox="1"/>
          <p:nvPr/>
        </p:nvSpPr>
        <p:spPr>
          <a:xfrm>
            <a:off x="5556750" y="2079200"/>
            <a:ext cx="169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t>2. Extracted Method</a:t>
            </a:r>
            <a:endParaRPr sz="1200" dirty="0"/>
          </a:p>
        </p:txBody>
      </p:sp>
      <p:sp>
        <p:nvSpPr>
          <p:cNvPr id="78" name="Google Shape;78;p15"/>
          <p:cNvSpPr txBox="1"/>
          <p:nvPr/>
        </p:nvSpPr>
        <p:spPr>
          <a:xfrm>
            <a:off x="5556750" y="3973525"/>
            <a:ext cx="169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3. Call Site</a:t>
            </a:r>
            <a:endParaRPr sz="1200"/>
          </a:p>
        </p:txBody>
      </p:sp>
      <p:sp>
        <p:nvSpPr>
          <p:cNvPr id="2" name="Slide Number Placeholder 1">
            <a:extLst>
              <a:ext uri="{FF2B5EF4-FFF2-40B4-BE49-F238E27FC236}">
                <a16:creationId xmlns:a16="http://schemas.microsoft.com/office/drawing/2014/main" id="{2720B764-1758-E79E-67C3-9707716918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3" name="Google Shape;114;p19">
            <a:extLst>
              <a:ext uri="{FF2B5EF4-FFF2-40B4-BE49-F238E27FC236}">
                <a16:creationId xmlns:a16="http://schemas.microsoft.com/office/drawing/2014/main" id="{AB5A74AA-479C-42D9-B750-A23117D3138E}"/>
              </a:ext>
            </a:extLst>
          </p:cNvPr>
          <p:cNvPicPr preferRelativeResize="0"/>
          <p:nvPr/>
        </p:nvPicPr>
        <p:blipFill>
          <a:blip r:embed="rId6">
            <a:alphaModFix/>
          </a:blip>
          <a:stretch>
            <a:fillRect/>
          </a:stretch>
        </p:blipFill>
        <p:spPr>
          <a:xfrm>
            <a:off x="284536" y="4032354"/>
            <a:ext cx="1008052" cy="1008051"/>
          </a:xfrm>
          <a:prstGeom prst="rect">
            <a:avLst/>
          </a:prstGeom>
          <a:noFill/>
          <a:ln>
            <a:noFill/>
          </a:ln>
        </p:spPr>
      </p:pic>
      <p:pic>
        <p:nvPicPr>
          <p:cNvPr id="5" name="Picture 4" descr="A blue circle with white stripes and a crescent moon&#10;&#10;Description automatically generated">
            <a:extLst>
              <a:ext uri="{FF2B5EF4-FFF2-40B4-BE49-F238E27FC236}">
                <a16:creationId xmlns:a16="http://schemas.microsoft.com/office/drawing/2014/main" id="{4F0F8F6C-A13B-F1BF-A177-072C7BA1FF2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928604" y="4021684"/>
            <a:ext cx="1081531" cy="1081531"/>
          </a:xfrm>
          <a:prstGeom prst="rect">
            <a:avLst/>
          </a:prstGeom>
        </p:spPr>
      </p:pic>
      <p:pic>
        <p:nvPicPr>
          <p:cNvPr id="8" name="Picture 7" descr="A blue and black logo&#10;&#10;Description automatically generated">
            <a:extLst>
              <a:ext uri="{FF2B5EF4-FFF2-40B4-BE49-F238E27FC236}">
                <a16:creationId xmlns:a16="http://schemas.microsoft.com/office/drawing/2014/main" id="{BF63243A-7B94-A67B-DD6A-B46C2587E62E}"/>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3718405" y="3973525"/>
            <a:ext cx="1192185" cy="1188211"/>
          </a:xfrm>
          <a:prstGeom prst="rect">
            <a:avLst/>
          </a:prstGeom>
          <a:solidFill>
            <a:schemeClr val="lt1"/>
          </a:solidFill>
        </p:spPr>
      </p:pic>
      <p:pic>
        <p:nvPicPr>
          <p:cNvPr id="3074" name="Picture 2" descr="undefined">
            <a:extLst>
              <a:ext uri="{FF2B5EF4-FFF2-40B4-BE49-F238E27FC236}">
                <a16:creationId xmlns:a16="http://schemas.microsoft.com/office/drawing/2014/main" id="{B4EEF5F1-AF98-6628-268C-846EF68B1F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99170" y="3944341"/>
            <a:ext cx="1040382" cy="11991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2E73EF0-E6C8-2F46-81B2-E90740F653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3921" y="4014182"/>
            <a:ext cx="1004279" cy="1004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84;p16">
            <a:extLst>
              <a:ext uri="{FF2B5EF4-FFF2-40B4-BE49-F238E27FC236}">
                <a16:creationId xmlns:a16="http://schemas.microsoft.com/office/drawing/2014/main" id="{20962C99-1AA1-C603-5975-C7B5818BB2DB}"/>
              </a:ext>
            </a:extLst>
          </p:cNvPr>
          <p:cNvSpPr txBox="1">
            <a:spLocks/>
          </p:cNvSpPr>
          <p:nvPr/>
        </p:nvSpPr>
        <p:spPr>
          <a:xfrm>
            <a:off x="235500" y="2084774"/>
            <a:ext cx="3455453" cy="70211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0">
              <a:spcBef>
                <a:spcPts val="1200"/>
              </a:spcBef>
              <a:buFont typeface="Arial"/>
              <a:buNone/>
            </a:pPr>
            <a:r>
              <a:rPr lang="en-US" dirty="0"/>
              <a:t>Semi-automated process</a:t>
            </a:r>
          </a:p>
        </p:txBody>
      </p:sp>
      <p:sp>
        <p:nvSpPr>
          <p:cNvPr id="4" name="Google Shape;84;p16">
            <a:extLst>
              <a:ext uri="{FF2B5EF4-FFF2-40B4-BE49-F238E27FC236}">
                <a16:creationId xmlns:a16="http://schemas.microsoft.com/office/drawing/2014/main" id="{1C21A3B6-D51F-4572-1708-12F7D8A43452}"/>
              </a:ext>
            </a:extLst>
          </p:cNvPr>
          <p:cNvSpPr txBox="1">
            <a:spLocks/>
          </p:cNvSpPr>
          <p:nvPr/>
        </p:nvSpPr>
        <p:spPr>
          <a:xfrm>
            <a:off x="235500" y="2644293"/>
            <a:ext cx="3971700" cy="702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lvl="0" indent="0" algn="l" rtl="0">
              <a:spcBef>
                <a:spcPts val="1200"/>
              </a:spcBef>
              <a:spcAft>
                <a:spcPts val="1200"/>
              </a:spcAft>
              <a:buNone/>
            </a:pPr>
            <a:r>
              <a:rPr lang="en-US" dirty="0"/>
              <a:t>No automatic recommendations</a:t>
            </a:r>
          </a:p>
        </p:txBody>
      </p:sp>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Current Extract Method Workflow in IntelliJ</a:t>
            </a:r>
            <a:endParaRPr/>
          </a:p>
        </p:txBody>
      </p:sp>
      <p:sp>
        <p:nvSpPr>
          <p:cNvPr id="84" name="Google Shape;84;p16"/>
          <p:cNvSpPr txBox="1">
            <a:spLocks noGrp="1"/>
          </p:cNvSpPr>
          <p:nvPr>
            <p:ph type="body" idx="1"/>
          </p:nvPr>
        </p:nvSpPr>
        <p:spPr>
          <a:xfrm>
            <a:off x="235500" y="1457275"/>
            <a:ext cx="3971700" cy="726550"/>
          </a:xfrm>
          <a:prstGeom prst="rect">
            <a:avLst/>
          </a:prstGeom>
        </p:spPr>
        <p:txBody>
          <a:bodyPr spcFirstLastPara="1" wrap="square" lIns="91425" tIns="91425" rIns="91425" bIns="91425" anchor="t" anchorCtr="0">
            <a:normAutofit fontScale="92500" lnSpcReduction="20000"/>
          </a:bodyPr>
          <a:lstStyle/>
          <a:p>
            <a:pPr marL="457200" lvl="0" indent="0" algn="l" rtl="0">
              <a:spcBef>
                <a:spcPts val="0"/>
              </a:spcBef>
              <a:spcAft>
                <a:spcPts val="0"/>
              </a:spcAft>
              <a:buNone/>
            </a:pPr>
            <a:r>
              <a:rPr lang="en" dirty="0"/>
              <a:t>JetBrains’ IntelliJ IDEA has extract method capabilities</a:t>
            </a:r>
            <a:endParaRPr dirty="0"/>
          </a:p>
        </p:txBody>
      </p:sp>
      <p:pic>
        <p:nvPicPr>
          <p:cNvPr id="85" name="Google Shape;85;p16"/>
          <p:cNvPicPr preferRelativeResize="0"/>
          <p:nvPr/>
        </p:nvPicPr>
        <p:blipFill>
          <a:blip r:embed="rId3">
            <a:alphaModFix/>
          </a:blip>
          <a:stretch>
            <a:fillRect/>
          </a:stretch>
        </p:blipFill>
        <p:spPr>
          <a:xfrm>
            <a:off x="235500" y="1552062"/>
            <a:ext cx="347647" cy="348889"/>
          </a:xfrm>
          <a:prstGeom prst="rect">
            <a:avLst/>
          </a:prstGeom>
          <a:noFill/>
          <a:ln>
            <a:noFill/>
          </a:ln>
        </p:spPr>
      </p:pic>
      <p:pic>
        <p:nvPicPr>
          <p:cNvPr id="86" name="Google Shape;86;p16"/>
          <p:cNvPicPr preferRelativeResize="0"/>
          <p:nvPr/>
        </p:nvPicPr>
        <p:blipFill>
          <a:blip r:embed="rId4">
            <a:alphaModFix/>
          </a:blip>
          <a:stretch>
            <a:fillRect/>
          </a:stretch>
        </p:blipFill>
        <p:spPr>
          <a:xfrm>
            <a:off x="235503" y="2310915"/>
            <a:ext cx="347647" cy="348883"/>
          </a:xfrm>
          <a:prstGeom prst="rect">
            <a:avLst/>
          </a:prstGeom>
          <a:noFill/>
          <a:ln>
            <a:noFill/>
          </a:ln>
        </p:spPr>
      </p:pic>
      <p:pic>
        <p:nvPicPr>
          <p:cNvPr id="87" name="Google Shape;87;p16"/>
          <p:cNvPicPr preferRelativeResize="0"/>
          <p:nvPr/>
        </p:nvPicPr>
        <p:blipFill>
          <a:blip r:embed="rId4">
            <a:alphaModFix/>
          </a:blip>
          <a:stretch>
            <a:fillRect/>
          </a:stretch>
        </p:blipFill>
        <p:spPr>
          <a:xfrm>
            <a:off x="235503" y="2908667"/>
            <a:ext cx="347647" cy="348883"/>
          </a:xfrm>
          <a:prstGeom prst="rect">
            <a:avLst/>
          </a:prstGeom>
          <a:noFill/>
          <a:ln>
            <a:noFill/>
          </a:ln>
        </p:spPr>
      </p:pic>
      <p:pic>
        <p:nvPicPr>
          <p:cNvPr id="88" name="Google Shape;88;p16"/>
          <p:cNvPicPr preferRelativeResize="0"/>
          <p:nvPr/>
        </p:nvPicPr>
        <p:blipFill>
          <a:blip r:embed="rId5">
            <a:alphaModFix/>
          </a:blip>
          <a:stretch>
            <a:fillRect/>
          </a:stretch>
        </p:blipFill>
        <p:spPr>
          <a:xfrm>
            <a:off x="4307550" y="1246325"/>
            <a:ext cx="4782773" cy="2750100"/>
          </a:xfrm>
          <a:prstGeom prst="rect">
            <a:avLst/>
          </a:prstGeom>
          <a:noFill/>
          <a:ln>
            <a:noFill/>
          </a:ln>
        </p:spPr>
      </p:pic>
      <p:sp>
        <p:nvSpPr>
          <p:cNvPr id="2" name="Slide Number Placeholder 1">
            <a:extLst>
              <a:ext uri="{FF2B5EF4-FFF2-40B4-BE49-F238E27FC236}">
                <a16:creationId xmlns:a16="http://schemas.microsoft.com/office/drawing/2014/main" id="{94340B59-A006-2B28-4186-ECA2146368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Extract Method Research</a:t>
            </a:r>
            <a:endParaRPr/>
          </a:p>
        </p:txBody>
      </p:sp>
      <p:sp>
        <p:nvSpPr>
          <p:cNvPr id="94" name="Google Shape;94;p17"/>
          <p:cNvSpPr txBox="1">
            <a:spLocks noGrp="1"/>
          </p:cNvSpPr>
          <p:nvPr>
            <p:ph type="body" idx="1"/>
          </p:nvPr>
        </p:nvSpPr>
        <p:spPr>
          <a:xfrm>
            <a:off x="773200" y="1220431"/>
            <a:ext cx="7668838" cy="2037119"/>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 dirty="0">
                <a:solidFill>
                  <a:schemeClr val="dk1"/>
                </a:solidFill>
              </a:rPr>
              <a:t>Many research tools for recommending fragments to extract</a:t>
            </a: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i="1" dirty="0" err="1">
                <a:solidFill>
                  <a:schemeClr val="dk1"/>
                </a:solidFill>
              </a:rPr>
              <a:t>JDeodorant</a:t>
            </a:r>
            <a:endParaRPr i="1"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i="1" dirty="0" err="1">
                <a:solidFill>
                  <a:schemeClr val="dk1"/>
                </a:solidFill>
              </a:rPr>
              <a:t>JExtract</a:t>
            </a:r>
            <a:endParaRPr i="1"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i="1" dirty="0" err="1">
                <a:solidFill>
                  <a:schemeClr val="dk1"/>
                </a:solidFill>
              </a:rPr>
              <a:t>LiveREF</a:t>
            </a:r>
            <a:endParaRPr i="1"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i="1" dirty="0">
                <a:solidFill>
                  <a:schemeClr val="dk1"/>
                </a:solidFill>
              </a:rPr>
              <a:t>REMS</a:t>
            </a:r>
            <a:endParaRPr i="1"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i="1" dirty="0">
                <a:solidFill>
                  <a:schemeClr val="dk1"/>
                </a:solidFill>
              </a:rPr>
              <a:t>GEMS</a:t>
            </a:r>
            <a:endParaRPr i="1"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i="1" dirty="0">
                <a:solidFill>
                  <a:schemeClr val="dk1"/>
                </a:solidFill>
              </a:rPr>
              <a:t>SEMI</a:t>
            </a:r>
            <a:endParaRPr i="1" dirty="0">
              <a:solidFill>
                <a:schemeClr val="dk1"/>
              </a:solidFill>
            </a:endParaRPr>
          </a:p>
        </p:txBody>
      </p:sp>
      <p:pic>
        <p:nvPicPr>
          <p:cNvPr id="95" name="Google Shape;95;p17"/>
          <p:cNvPicPr preferRelativeResize="0"/>
          <p:nvPr/>
        </p:nvPicPr>
        <p:blipFill>
          <a:blip r:embed="rId3">
            <a:alphaModFix/>
          </a:blip>
          <a:stretch>
            <a:fillRect/>
          </a:stretch>
        </p:blipFill>
        <p:spPr>
          <a:xfrm>
            <a:off x="311700" y="1247262"/>
            <a:ext cx="347647" cy="348889"/>
          </a:xfrm>
          <a:prstGeom prst="rect">
            <a:avLst/>
          </a:prstGeom>
          <a:noFill/>
          <a:ln>
            <a:noFill/>
          </a:ln>
        </p:spPr>
      </p:pic>
      <p:pic>
        <p:nvPicPr>
          <p:cNvPr id="96" name="Google Shape;96;p17"/>
          <p:cNvPicPr preferRelativeResize="0"/>
          <p:nvPr/>
        </p:nvPicPr>
        <p:blipFill>
          <a:blip r:embed="rId4">
            <a:alphaModFix/>
          </a:blip>
          <a:stretch>
            <a:fillRect/>
          </a:stretch>
        </p:blipFill>
        <p:spPr>
          <a:xfrm>
            <a:off x="311700" y="4155826"/>
            <a:ext cx="347647" cy="348883"/>
          </a:xfrm>
          <a:prstGeom prst="rect">
            <a:avLst/>
          </a:prstGeom>
          <a:noFill/>
          <a:ln>
            <a:noFill/>
          </a:ln>
        </p:spPr>
      </p:pic>
      <p:sp>
        <p:nvSpPr>
          <p:cNvPr id="2" name="Slide Number Placeholder 1">
            <a:extLst>
              <a:ext uri="{FF2B5EF4-FFF2-40B4-BE49-F238E27FC236}">
                <a16:creationId xmlns:a16="http://schemas.microsoft.com/office/drawing/2014/main" id="{04582624-4C01-8116-B023-0E657D508E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Oval 2">
            <a:extLst>
              <a:ext uri="{FF2B5EF4-FFF2-40B4-BE49-F238E27FC236}">
                <a16:creationId xmlns:a16="http://schemas.microsoft.com/office/drawing/2014/main" id="{B408C793-CF9A-9546-B719-CA36BFD708E0}"/>
              </a:ext>
            </a:extLst>
          </p:cNvPr>
          <p:cNvSpPr/>
          <p:nvPr/>
        </p:nvSpPr>
        <p:spPr>
          <a:xfrm>
            <a:off x="311700" y="3424934"/>
            <a:ext cx="347647" cy="348889"/>
          </a:xfrm>
          <a:prstGeom prst="ellipse">
            <a:avLst/>
          </a:prstGeom>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solidFill>
                  <a:srgbClr val="FF9300"/>
                </a:solidFill>
              </a:rPr>
              <a:t>?</a:t>
            </a:r>
          </a:p>
        </p:txBody>
      </p:sp>
      <p:sp>
        <p:nvSpPr>
          <p:cNvPr id="4" name="Google Shape;94;p17">
            <a:extLst>
              <a:ext uri="{FF2B5EF4-FFF2-40B4-BE49-F238E27FC236}">
                <a16:creationId xmlns:a16="http://schemas.microsoft.com/office/drawing/2014/main" id="{53564C92-E18D-1636-394C-512B702E4151}"/>
              </a:ext>
            </a:extLst>
          </p:cNvPr>
          <p:cNvSpPr txBox="1">
            <a:spLocks/>
          </p:cNvSpPr>
          <p:nvPr/>
        </p:nvSpPr>
        <p:spPr>
          <a:xfrm>
            <a:off x="914400" y="3409884"/>
            <a:ext cx="7668838" cy="51318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lvl="0" indent="0" algn="l" rtl="0">
              <a:lnSpc>
                <a:spcPct val="100000"/>
              </a:lnSpc>
              <a:spcBef>
                <a:spcPts val="0"/>
              </a:spcBef>
              <a:spcAft>
                <a:spcPts val="0"/>
              </a:spcAft>
              <a:buNone/>
            </a:pPr>
            <a:r>
              <a:rPr lang="en-US" dirty="0">
                <a:solidFill>
                  <a:schemeClr val="dk1"/>
                </a:solidFill>
              </a:rPr>
              <a:t>Optimize software quality metrics</a:t>
            </a:r>
          </a:p>
        </p:txBody>
      </p:sp>
      <p:sp>
        <p:nvSpPr>
          <p:cNvPr id="5" name="Google Shape;94;p17">
            <a:extLst>
              <a:ext uri="{FF2B5EF4-FFF2-40B4-BE49-F238E27FC236}">
                <a16:creationId xmlns:a16="http://schemas.microsoft.com/office/drawing/2014/main" id="{C2BB77BD-F0BD-15FD-02FF-BB4885DA48AB}"/>
              </a:ext>
            </a:extLst>
          </p:cNvPr>
          <p:cNvSpPr txBox="1">
            <a:spLocks/>
          </p:cNvSpPr>
          <p:nvPr/>
        </p:nvSpPr>
        <p:spPr>
          <a:xfrm>
            <a:off x="838200" y="4095750"/>
            <a:ext cx="7668838" cy="51318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lvl="0" indent="0" algn="l" rtl="0">
              <a:lnSpc>
                <a:spcPct val="100000"/>
              </a:lnSpc>
              <a:spcBef>
                <a:spcPts val="0"/>
              </a:spcBef>
              <a:spcAft>
                <a:spcPts val="0"/>
              </a:spcAft>
              <a:buNone/>
            </a:pPr>
            <a:r>
              <a:rPr lang="en-US" dirty="0">
                <a:solidFill>
                  <a:schemeClr val="dk1"/>
                </a:solidFill>
              </a:rPr>
              <a:t>Generate </a:t>
            </a:r>
            <a:r>
              <a:rPr lang="en-US" dirty="0" err="1">
                <a:solidFill>
                  <a:schemeClr val="dk1"/>
                </a:solidFill>
              </a:rPr>
              <a:t>refactorings</a:t>
            </a:r>
            <a:r>
              <a:rPr lang="en-US" dirty="0">
                <a:solidFill>
                  <a:schemeClr val="dk1"/>
                </a:solidFill>
              </a:rPr>
              <a:t> that do not align with developers’ preferences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uiExpand="1" build="p"/>
      <p:bldP spid="3" grpId="0" animBg="1"/>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9691-2D67-F391-9EC6-C5A4AFE41090}"/>
              </a:ext>
            </a:extLst>
          </p:cNvPr>
          <p:cNvSpPr>
            <a:spLocks noGrp="1"/>
          </p:cNvSpPr>
          <p:nvPr>
            <p:ph type="title"/>
          </p:nvPr>
        </p:nvSpPr>
        <p:spPr>
          <a:xfrm>
            <a:off x="302108" y="210968"/>
            <a:ext cx="8520600" cy="572700"/>
          </a:xfrm>
        </p:spPr>
        <p:txBody>
          <a:bodyPr>
            <a:normAutofit fontScale="90000"/>
          </a:bodyPr>
          <a:lstStyle/>
          <a:p>
            <a:r>
              <a:rPr lang="en-US" dirty="0"/>
              <a:t>Motivating Example from Open-Source Project (Neo4j)</a:t>
            </a:r>
          </a:p>
        </p:txBody>
      </p:sp>
      <p:sp>
        <p:nvSpPr>
          <p:cNvPr id="3" name="Text Placeholder 2">
            <a:extLst>
              <a:ext uri="{FF2B5EF4-FFF2-40B4-BE49-F238E27FC236}">
                <a16:creationId xmlns:a16="http://schemas.microsoft.com/office/drawing/2014/main" id="{DE60F2BC-0CE5-99BE-0FAF-83AC9DCCA754}"/>
              </a:ext>
            </a:extLst>
          </p:cNvPr>
          <p:cNvSpPr>
            <a:spLocks noGrp="1"/>
          </p:cNvSpPr>
          <p:nvPr>
            <p:ph type="body" idx="1"/>
          </p:nvPr>
        </p:nvSpPr>
        <p:spPr>
          <a:xfrm>
            <a:off x="311700" y="1152475"/>
            <a:ext cx="8520600" cy="572700"/>
          </a:xfrm>
        </p:spPr>
        <p:txBody>
          <a:bodyPr/>
          <a:lstStyle/>
          <a:p>
            <a:pPr marL="114300" indent="0">
              <a:buNone/>
            </a:pPr>
            <a:r>
              <a:rPr lang="en-US" dirty="0"/>
              <a:t>Intuition: LLM Suggestions – align with developer preferences</a:t>
            </a:r>
          </a:p>
        </p:txBody>
      </p:sp>
      <p:sp>
        <p:nvSpPr>
          <p:cNvPr id="4" name="Slide Number Placeholder 3">
            <a:extLst>
              <a:ext uri="{FF2B5EF4-FFF2-40B4-BE49-F238E27FC236}">
                <a16:creationId xmlns:a16="http://schemas.microsoft.com/office/drawing/2014/main" id="{A2015E52-2D51-4E23-7562-29E1AEE01A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026" name="Picture 2">
            <a:extLst>
              <a:ext uri="{FF2B5EF4-FFF2-40B4-BE49-F238E27FC236}">
                <a16:creationId xmlns:a16="http://schemas.microsoft.com/office/drawing/2014/main" id="{A3EF2984-9390-0ADE-DE1D-F22478AED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6" y="1017725"/>
            <a:ext cx="9194089" cy="403909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986B89E7-BC3A-E043-BA6A-C525D13EB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90549"/>
            <a:ext cx="4724400" cy="1200951"/>
          </a:xfrm>
          <a:prstGeom prst="rect">
            <a:avLst/>
          </a:prstGeom>
          <a:noFill/>
          <a:ln w="38100">
            <a:solidFill>
              <a:srgbClr val="00B050"/>
            </a:solidFill>
          </a:ln>
          <a:effectLst>
            <a:softEdge rad="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F2139A5-8C12-BB1C-DA15-FB4FB12D4F36}"/>
              </a:ext>
            </a:extLst>
          </p:cNvPr>
          <p:cNvSpPr/>
          <p:nvPr/>
        </p:nvSpPr>
        <p:spPr>
          <a:xfrm>
            <a:off x="1447800" y="2571750"/>
            <a:ext cx="5105400" cy="6096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0D1CB716-A03A-EB55-DCCB-3006A8990A99}"/>
              </a:ext>
            </a:extLst>
          </p:cNvPr>
          <p:cNvCxnSpPr>
            <a:stCxn id="10" idx="3"/>
            <a:endCxn id="1027" idx="3"/>
          </p:cNvCxnSpPr>
          <p:nvPr/>
        </p:nvCxnSpPr>
        <p:spPr>
          <a:xfrm flipH="1">
            <a:off x="6248400" y="2876550"/>
            <a:ext cx="304800" cy="1114475"/>
          </a:xfrm>
          <a:prstGeom prst="bentConnector3">
            <a:avLst>
              <a:gd name="adj1" fmla="val -238636"/>
            </a:avLst>
          </a:prstGeom>
          <a:ln>
            <a:tailEnd type="triangle"/>
          </a:ln>
        </p:spPr>
        <p:style>
          <a:lnRef idx="2">
            <a:schemeClr val="dk1"/>
          </a:lnRef>
          <a:fillRef idx="0">
            <a:schemeClr val="dk1"/>
          </a:fillRef>
          <a:effectRef idx="1">
            <a:schemeClr val="dk1"/>
          </a:effectRef>
          <a:fontRef idx="minor">
            <a:schemeClr val="tx1"/>
          </a:fontRef>
        </p:style>
      </p:cxnSp>
      <p:sp>
        <p:nvSpPr>
          <p:cNvPr id="22" name="Left Brace 21">
            <a:extLst>
              <a:ext uri="{FF2B5EF4-FFF2-40B4-BE49-F238E27FC236}">
                <a16:creationId xmlns:a16="http://schemas.microsoft.com/office/drawing/2014/main" id="{D4811D2B-DC66-633F-5F30-D710730392B7}"/>
              </a:ext>
            </a:extLst>
          </p:cNvPr>
          <p:cNvSpPr/>
          <p:nvPr/>
        </p:nvSpPr>
        <p:spPr>
          <a:xfrm>
            <a:off x="1219200" y="2571751"/>
            <a:ext cx="304800" cy="1905000"/>
          </a:xfrm>
          <a:prstGeom prst="leftBrace">
            <a:avLst>
              <a:gd name="adj1" fmla="val 8333"/>
              <a:gd name="adj2" fmla="val 5290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7C280449-A2FB-D530-08B9-2EDA6BF84A6A}"/>
              </a:ext>
            </a:extLst>
          </p:cNvPr>
          <p:cNvSpPr/>
          <p:nvPr/>
        </p:nvSpPr>
        <p:spPr>
          <a:xfrm>
            <a:off x="1524000" y="3943349"/>
            <a:ext cx="5029200" cy="914401"/>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BE5CF1E-8548-02BB-5D60-92E11A97436C}"/>
              </a:ext>
            </a:extLst>
          </p:cNvPr>
          <p:cNvSpPr/>
          <p:nvPr/>
        </p:nvSpPr>
        <p:spPr>
          <a:xfrm>
            <a:off x="1485900" y="1477174"/>
            <a:ext cx="6667500" cy="382752"/>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6ADBB85-39DB-2C9F-3A65-771D5E888E8C}"/>
              </a:ext>
            </a:extLst>
          </p:cNvPr>
          <p:cNvGrpSpPr/>
          <p:nvPr/>
        </p:nvGrpSpPr>
        <p:grpSpPr>
          <a:xfrm>
            <a:off x="6477000" y="2430247"/>
            <a:ext cx="2054993" cy="457200"/>
            <a:chOff x="6248400" y="2430247"/>
            <a:chExt cx="2054993" cy="457200"/>
          </a:xfrm>
        </p:grpSpPr>
        <p:pic>
          <p:nvPicPr>
            <p:cNvPr id="21" name="Picture 20" descr="A black and white sign with a number one&#10;&#10;Description automatically generated">
              <a:extLst>
                <a:ext uri="{FF2B5EF4-FFF2-40B4-BE49-F238E27FC236}">
                  <a16:creationId xmlns:a16="http://schemas.microsoft.com/office/drawing/2014/main" id="{3BFFE850-3374-DF1C-60AA-D64CD44DCDF9}"/>
                </a:ext>
              </a:extLst>
            </p:cNvPr>
            <p:cNvPicPr>
              <a:picLocks noChangeAspect="1"/>
            </p:cNvPicPr>
            <p:nvPr/>
          </p:nvPicPr>
          <p:blipFill>
            <a:blip r:embed="rId5"/>
            <a:stretch>
              <a:fillRect/>
            </a:stretch>
          </p:blipFill>
          <p:spPr>
            <a:xfrm>
              <a:off x="6248400" y="2430247"/>
              <a:ext cx="501650" cy="457200"/>
            </a:xfrm>
            <a:prstGeom prst="rect">
              <a:avLst/>
            </a:prstGeom>
          </p:spPr>
        </p:pic>
        <p:sp>
          <p:nvSpPr>
            <p:cNvPr id="33" name="TextBox 32">
              <a:extLst>
                <a:ext uri="{FF2B5EF4-FFF2-40B4-BE49-F238E27FC236}">
                  <a16:creationId xmlns:a16="http://schemas.microsoft.com/office/drawing/2014/main" id="{B2CA67E9-0666-069E-5B0C-53C899FA1C6F}"/>
                </a:ext>
              </a:extLst>
            </p:cNvPr>
            <p:cNvSpPr txBox="1"/>
            <p:nvPr/>
          </p:nvSpPr>
          <p:spPr>
            <a:xfrm>
              <a:off x="6725215" y="2508795"/>
              <a:ext cx="1578178" cy="307777"/>
            </a:xfrm>
            <a:prstGeom prst="rect">
              <a:avLst/>
            </a:prstGeom>
            <a:solidFill>
              <a:srgbClr val="92D050"/>
            </a:solidFill>
          </p:spPr>
          <p:txBody>
            <a:bodyPr wrap="square" rtlCol="0">
              <a:spAutoFit/>
            </a:bodyPr>
            <a:lstStyle/>
            <a:p>
              <a:r>
                <a:rPr lang="en-US" b="1" dirty="0"/>
                <a:t>OSS Developer</a:t>
              </a:r>
              <a:endParaRPr lang="en-US" dirty="0"/>
            </a:p>
          </p:txBody>
        </p:sp>
      </p:grpSp>
      <p:sp>
        <p:nvSpPr>
          <p:cNvPr id="42" name="TextBox 41">
            <a:extLst>
              <a:ext uri="{FF2B5EF4-FFF2-40B4-BE49-F238E27FC236}">
                <a16:creationId xmlns:a16="http://schemas.microsoft.com/office/drawing/2014/main" id="{D0B31577-47E4-F546-9055-88E978BEED76}"/>
              </a:ext>
            </a:extLst>
          </p:cNvPr>
          <p:cNvSpPr txBox="1"/>
          <p:nvPr/>
        </p:nvSpPr>
        <p:spPr>
          <a:xfrm>
            <a:off x="6953815" y="2895120"/>
            <a:ext cx="1578178" cy="307777"/>
          </a:xfrm>
          <a:prstGeom prst="rect">
            <a:avLst/>
          </a:prstGeom>
          <a:solidFill>
            <a:srgbClr val="92D050"/>
          </a:solidFill>
        </p:spPr>
        <p:txBody>
          <a:bodyPr wrap="square" rtlCol="0">
            <a:spAutoFit/>
          </a:bodyPr>
          <a:lstStyle/>
          <a:p>
            <a:r>
              <a:rPr lang="en-US" dirty="0"/>
              <a:t>Wow – </a:t>
            </a:r>
            <a:r>
              <a:rPr lang="en-US" b="1" dirty="0"/>
              <a:t>LLM!</a:t>
            </a:r>
          </a:p>
        </p:txBody>
      </p:sp>
      <p:grpSp>
        <p:nvGrpSpPr>
          <p:cNvPr id="39" name="Group 38">
            <a:extLst>
              <a:ext uri="{FF2B5EF4-FFF2-40B4-BE49-F238E27FC236}">
                <a16:creationId xmlns:a16="http://schemas.microsoft.com/office/drawing/2014/main" id="{A7758D29-F04E-8BDF-0A78-7D55A263BA8E}"/>
              </a:ext>
            </a:extLst>
          </p:cNvPr>
          <p:cNvGrpSpPr/>
          <p:nvPr/>
        </p:nvGrpSpPr>
        <p:grpSpPr>
          <a:xfrm>
            <a:off x="6603999" y="4400549"/>
            <a:ext cx="2271082" cy="550385"/>
            <a:chOff x="6603999" y="4400549"/>
            <a:chExt cx="2271082" cy="550385"/>
          </a:xfrm>
        </p:grpSpPr>
        <p:pic>
          <p:nvPicPr>
            <p:cNvPr id="27" name="Picture 26" descr="A black and white sign with a number&#10;&#10;Description automatically generated">
              <a:extLst>
                <a:ext uri="{FF2B5EF4-FFF2-40B4-BE49-F238E27FC236}">
                  <a16:creationId xmlns:a16="http://schemas.microsoft.com/office/drawing/2014/main" id="{11104C43-3B22-B68D-D001-7CB60AA0D3C5}"/>
                </a:ext>
              </a:extLst>
            </p:cNvPr>
            <p:cNvPicPr>
              <a:picLocks noChangeAspect="1"/>
            </p:cNvPicPr>
            <p:nvPr/>
          </p:nvPicPr>
          <p:blipFill>
            <a:blip r:embed="rId6"/>
            <a:stretch>
              <a:fillRect/>
            </a:stretch>
          </p:blipFill>
          <p:spPr>
            <a:xfrm>
              <a:off x="6603999" y="4400549"/>
              <a:ext cx="508001" cy="444501"/>
            </a:xfrm>
            <a:prstGeom prst="rect">
              <a:avLst/>
            </a:prstGeom>
          </p:spPr>
        </p:pic>
        <p:sp>
          <p:nvSpPr>
            <p:cNvPr id="34" name="TextBox 33">
              <a:extLst>
                <a:ext uri="{FF2B5EF4-FFF2-40B4-BE49-F238E27FC236}">
                  <a16:creationId xmlns:a16="http://schemas.microsoft.com/office/drawing/2014/main" id="{97BD7845-F917-BA6D-367D-9363B31F5949}"/>
                </a:ext>
              </a:extLst>
            </p:cNvPr>
            <p:cNvSpPr txBox="1"/>
            <p:nvPr/>
          </p:nvSpPr>
          <p:spPr>
            <a:xfrm>
              <a:off x="7101839" y="4427714"/>
              <a:ext cx="1773242" cy="523220"/>
            </a:xfrm>
            <a:prstGeom prst="rect">
              <a:avLst/>
            </a:prstGeom>
            <a:solidFill>
              <a:srgbClr val="FF8688"/>
            </a:solidFill>
          </p:spPr>
          <p:txBody>
            <a:bodyPr wrap="none" rtlCol="0">
              <a:spAutoFit/>
            </a:bodyPr>
            <a:lstStyle/>
            <a:p>
              <a:r>
                <a:rPr lang="en-US" b="1" dirty="0"/>
                <a:t>LLM Hallucination </a:t>
              </a:r>
            </a:p>
            <a:p>
              <a:r>
                <a:rPr lang="en-US" b="1" dirty="0"/>
                <a:t>- Invalid</a:t>
              </a:r>
            </a:p>
          </p:txBody>
        </p:sp>
      </p:grpSp>
      <p:grpSp>
        <p:nvGrpSpPr>
          <p:cNvPr id="40" name="Group 39">
            <a:extLst>
              <a:ext uri="{FF2B5EF4-FFF2-40B4-BE49-F238E27FC236}">
                <a16:creationId xmlns:a16="http://schemas.microsoft.com/office/drawing/2014/main" id="{7BED038A-4A1B-F1EC-6EE0-1DEB926A7570}"/>
              </a:ext>
            </a:extLst>
          </p:cNvPr>
          <p:cNvGrpSpPr/>
          <p:nvPr/>
        </p:nvGrpSpPr>
        <p:grpSpPr>
          <a:xfrm>
            <a:off x="7514304" y="1228932"/>
            <a:ext cx="1774458" cy="1134925"/>
            <a:chOff x="7585229" y="1295322"/>
            <a:chExt cx="1774458" cy="1134925"/>
          </a:xfrm>
        </p:grpSpPr>
        <p:pic>
          <p:nvPicPr>
            <p:cNvPr id="32" name="Picture 31" descr="A black background with a black square&#10;&#10;Description automatically generated with medium confidence">
              <a:extLst>
                <a:ext uri="{FF2B5EF4-FFF2-40B4-BE49-F238E27FC236}">
                  <a16:creationId xmlns:a16="http://schemas.microsoft.com/office/drawing/2014/main" id="{91AC25BF-26D5-B47E-C45B-96C2B55A4FD4}"/>
                </a:ext>
              </a:extLst>
            </p:cNvPr>
            <p:cNvPicPr>
              <a:picLocks noChangeAspect="1"/>
            </p:cNvPicPr>
            <p:nvPr/>
          </p:nvPicPr>
          <p:blipFill>
            <a:blip r:embed="rId7"/>
            <a:stretch>
              <a:fillRect/>
            </a:stretch>
          </p:blipFill>
          <p:spPr>
            <a:xfrm>
              <a:off x="7979856" y="1295322"/>
              <a:ext cx="674241" cy="674241"/>
            </a:xfrm>
            <a:prstGeom prst="rect">
              <a:avLst/>
            </a:prstGeom>
          </p:spPr>
        </p:pic>
        <p:sp>
          <p:nvSpPr>
            <p:cNvPr id="35" name="TextBox 34">
              <a:extLst>
                <a:ext uri="{FF2B5EF4-FFF2-40B4-BE49-F238E27FC236}">
                  <a16:creationId xmlns:a16="http://schemas.microsoft.com/office/drawing/2014/main" id="{C835D11B-5281-7DA2-4182-CEE3E0B2F43E}"/>
                </a:ext>
              </a:extLst>
            </p:cNvPr>
            <p:cNvSpPr txBox="1"/>
            <p:nvPr/>
          </p:nvSpPr>
          <p:spPr>
            <a:xfrm>
              <a:off x="7585229" y="1907027"/>
              <a:ext cx="1774458" cy="523220"/>
            </a:xfrm>
            <a:prstGeom prst="rect">
              <a:avLst/>
            </a:prstGeom>
            <a:solidFill>
              <a:srgbClr val="FF8688"/>
            </a:solidFill>
          </p:spPr>
          <p:txBody>
            <a:bodyPr wrap="square" rtlCol="0">
              <a:spAutoFit/>
            </a:bodyPr>
            <a:lstStyle/>
            <a:p>
              <a:r>
                <a:rPr lang="en-US" b="1" dirty="0"/>
                <a:t>LLM Hallucination – Not Useful</a:t>
              </a:r>
            </a:p>
          </p:txBody>
        </p:sp>
      </p:grpSp>
      <p:grpSp>
        <p:nvGrpSpPr>
          <p:cNvPr id="37" name="Group 36">
            <a:extLst>
              <a:ext uri="{FF2B5EF4-FFF2-40B4-BE49-F238E27FC236}">
                <a16:creationId xmlns:a16="http://schemas.microsoft.com/office/drawing/2014/main" id="{61718C50-5249-8D3C-03A4-38FA5C950396}"/>
              </a:ext>
            </a:extLst>
          </p:cNvPr>
          <p:cNvGrpSpPr/>
          <p:nvPr/>
        </p:nvGrpSpPr>
        <p:grpSpPr>
          <a:xfrm>
            <a:off x="228600" y="2965134"/>
            <a:ext cx="1119217" cy="978216"/>
            <a:chOff x="228600" y="2965134"/>
            <a:chExt cx="1119217" cy="978216"/>
          </a:xfrm>
        </p:grpSpPr>
        <p:pic>
          <p:nvPicPr>
            <p:cNvPr id="24" name="Picture 23" descr="A black number on a white background&#10;&#10;Description automatically generated">
              <a:extLst>
                <a:ext uri="{FF2B5EF4-FFF2-40B4-BE49-F238E27FC236}">
                  <a16:creationId xmlns:a16="http://schemas.microsoft.com/office/drawing/2014/main" id="{5E6F34F1-968E-3E5D-DECA-303D8881F6F9}"/>
                </a:ext>
              </a:extLst>
            </p:cNvPr>
            <p:cNvPicPr>
              <a:picLocks noChangeAspect="1"/>
            </p:cNvPicPr>
            <p:nvPr/>
          </p:nvPicPr>
          <p:blipFill>
            <a:blip r:embed="rId8"/>
            <a:stretch>
              <a:fillRect/>
            </a:stretch>
          </p:blipFill>
          <p:spPr>
            <a:xfrm>
              <a:off x="465282" y="2965134"/>
              <a:ext cx="677718" cy="559117"/>
            </a:xfrm>
            <a:prstGeom prst="rect">
              <a:avLst/>
            </a:prstGeom>
          </p:spPr>
        </p:pic>
        <p:sp>
          <p:nvSpPr>
            <p:cNvPr id="36" name="TextBox 35">
              <a:extLst>
                <a:ext uri="{FF2B5EF4-FFF2-40B4-BE49-F238E27FC236}">
                  <a16:creationId xmlns:a16="http://schemas.microsoft.com/office/drawing/2014/main" id="{2FF2A06A-4BDB-BF2B-BB39-D2BE55A79879}"/>
                </a:ext>
              </a:extLst>
            </p:cNvPr>
            <p:cNvSpPr txBox="1"/>
            <p:nvPr/>
          </p:nvSpPr>
          <p:spPr>
            <a:xfrm>
              <a:off x="228600" y="3635573"/>
              <a:ext cx="1119217" cy="307777"/>
            </a:xfrm>
            <a:prstGeom prst="rect">
              <a:avLst/>
            </a:prstGeom>
            <a:solidFill>
              <a:schemeClr val="accent4">
                <a:lumMod val="20000"/>
                <a:lumOff val="80000"/>
              </a:schemeClr>
            </a:solidFill>
          </p:spPr>
          <p:txBody>
            <a:bodyPr wrap="none" rtlCol="0">
              <a:spAutoFit/>
            </a:bodyPr>
            <a:lstStyle/>
            <a:p>
              <a:r>
                <a:rPr lang="en-US" dirty="0"/>
                <a:t>Other Tools</a:t>
              </a:r>
            </a:p>
          </p:txBody>
        </p:sp>
      </p:grpSp>
      <p:sp>
        <p:nvSpPr>
          <p:cNvPr id="41" name="TextBox 40">
            <a:extLst>
              <a:ext uri="{FF2B5EF4-FFF2-40B4-BE49-F238E27FC236}">
                <a16:creationId xmlns:a16="http://schemas.microsoft.com/office/drawing/2014/main" id="{748D8932-932A-1B20-CFB2-3E9B81E48ACB}"/>
              </a:ext>
            </a:extLst>
          </p:cNvPr>
          <p:cNvSpPr txBox="1"/>
          <p:nvPr/>
        </p:nvSpPr>
        <p:spPr>
          <a:xfrm>
            <a:off x="7136475" y="652217"/>
            <a:ext cx="870751" cy="307777"/>
          </a:xfrm>
          <a:prstGeom prst="rect">
            <a:avLst/>
          </a:prstGeom>
          <a:noFill/>
        </p:spPr>
        <p:txBody>
          <a:bodyPr wrap="none" rtlCol="0">
            <a:spAutoFit/>
          </a:bodyPr>
          <a:lstStyle/>
          <a:p>
            <a:r>
              <a:rPr lang="en-US" dirty="0"/>
              <a:t>a05a8c5</a:t>
            </a:r>
          </a:p>
        </p:txBody>
      </p:sp>
    </p:spTree>
    <p:extLst>
      <p:ext uri="{BB962C8B-B14F-4D97-AF65-F5344CB8AC3E}">
        <p14:creationId xmlns:p14="http://schemas.microsoft.com/office/powerpoint/2010/main" val="18582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2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25" grpId="0" animBg="1"/>
      <p:bldP spid="28" grpId="0" animBg="1"/>
      <p:bldP spid="28" grpId="1"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dirty="0"/>
              <a:t>Our solution: </a:t>
            </a:r>
            <a:r>
              <a:rPr lang="en" i="1" dirty="0"/>
              <a:t>LLM + IDE Static Analysis </a:t>
            </a:r>
            <a:endParaRPr i="1" dirty="0"/>
          </a:p>
        </p:txBody>
      </p:sp>
      <p:sp>
        <p:nvSpPr>
          <p:cNvPr id="113" name="Google Shape;113;p19"/>
          <p:cNvSpPr txBox="1">
            <a:spLocks noGrp="1"/>
          </p:cNvSpPr>
          <p:nvPr>
            <p:ph type="body" idx="1"/>
          </p:nvPr>
        </p:nvSpPr>
        <p:spPr>
          <a:xfrm>
            <a:off x="311700" y="1152474"/>
            <a:ext cx="6825600" cy="3705275"/>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1200"/>
              </a:spcBef>
              <a:spcAft>
                <a:spcPts val="0"/>
              </a:spcAft>
              <a:buClr>
                <a:schemeClr val="dk1"/>
              </a:buClr>
              <a:buSzPct val="100000"/>
              <a:buChar char="●"/>
            </a:pPr>
            <a:r>
              <a:rPr lang="en" dirty="0">
                <a:solidFill>
                  <a:schemeClr val="dk1"/>
                </a:solidFill>
              </a:rPr>
              <a:t>Leverage creative capabilities of LLMs</a:t>
            </a:r>
            <a:endParaRPr dirty="0">
              <a:solidFill>
                <a:schemeClr val="dk1"/>
              </a:solidFill>
            </a:endParaRPr>
          </a:p>
          <a:p>
            <a:pPr marL="457200" lvl="0" indent="0" algn="l" rtl="0">
              <a:spcBef>
                <a:spcPts val="1200"/>
              </a:spcBef>
              <a:spcAft>
                <a:spcPts val="0"/>
              </a:spcAft>
              <a:buNone/>
            </a:pPr>
            <a:endParaRPr dirty="0">
              <a:solidFill>
                <a:schemeClr val="dk1"/>
              </a:solidFill>
            </a:endParaRPr>
          </a:p>
          <a:p>
            <a:pPr marL="457200" lvl="0" indent="-334327" algn="l" rtl="0">
              <a:spcBef>
                <a:spcPts val="1200"/>
              </a:spcBef>
              <a:spcAft>
                <a:spcPts val="0"/>
              </a:spcAft>
              <a:buClr>
                <a:schemeClr val="dk1"/>
              </a:buClr>
              <a:buSzPct val="100000"/>
              <a:buChar char="●"/>
            </a:pPr>
            <a:r>
              <a:rPr lang="en" dirty="0">
                <a:solidFill>
                  <a:schemeClr val="dk1"/>
                </a:solidFill>
              </a:rPr>
              <a:t>Use static analysis techniques to filter, further enhance, an rank LLM-provided suggestions</a:t>
            </a:r>
            <a:endParaRPr dirty="0">
              <a:solidFill>
                <a:schemeClr val="dk1"/>
              </a:solidFill>
            </a:endParaRPr>
          </a:p>
          <a:p>
            <a:pPr marL="457200" lvl="0" indent="0" algn="l" rtl="0">
              <a:spcBef>
                <a:spcPts val="1200"/>
              </a:spcBef>
              <a:spcAft>
                <a:spcPts val="0"/>
              </a:spcAft>
              <a:buNone/>
            </a:pPr>
            <a:endParaRPr dirty="0">
              <a:solidFill>
                <a:schemeClr val="dk1"/>
              </a:solidFill>
            </a:endParaRPr>
          </a:p>
          <a:p>
            <a:pPr marL="457200" lvl="0" indent="-334327" algn="l" rtl="0">
              <a:spcBef>
                <a:spcPts val="1200"/>
              </a:spcBef>
              <a:spcAft>
                <a:spcPts val="0"/>
              </a:spcAft>
              <a:buClr>
                <a:schemeClr val="dk1"/>
              </a:buClr>
              <a:buSzPct val="100000"/>
              <a:buChar char="●"/>
            </a:pPr>
            <a:r>
              <a:rPr lang="en" dirty="0">
                <a:solidFill>
                  <a:schemeClr val="dk1"/>
                </a:solidFill>
              </a:rPr>
              <a:t>Utilize the full power of a state-of-the-practice commercial IDE, IntelliJ IDEA, to apply </a:t>
            </a:r>
            <a:r>
              <a:rPr lang="en" dirty="0" err="1">
                <a:solidFill>
                  <a:schemeClr val="dk1"/>
                </a:solidFill>
              </a:rPr>
              <a:t>refactorings</a:t>
            </a:r>
            <a:r>
              <a:rPr lang="en" dirty="0">
                <a:solidFill>
                  <a:schemeClr val="dk1"/>
                </a:solidFill>
              </a:rPr>
              <a:t> safely</a:t>
            </a:r>
          </a:p>
          <a:p>
            <a:pPr marL="122873" lvl="0" indent="0" algn="l" rtl="0">
              <a:spcBef>
                <a:spcPts val="1200"/>
              </a:spcBef>
              <a:spcAft>
                <a:spcPts val="0"/>
              </a:spcAft>
              <a:buClr>
                <a:schemeClr val="dk1"/>
              </a:buClr>
              <a:buSzPct val="100000"/>
              <a:buNone/>
            </a:pPr>
            <a:endParaRPr lang="en" dirty="0">
              <a:solidFill>
                <a:schemeClr val="dk1"/>
              </a:solidFill>
            </a:endParaRPr>
          </a:p>
          <a:p>
            <a:pPr indent="-334327">
              <a:spcBef>
                <a:spcPts val="1200"/>
              </a:spcBef>
              <a:buClr>
                <a:schemeClr val="dk1"/>
              </a:buClr>
              <a:buSzPct val="100000"/>
            </a:pPr>
            <a:r>
              <a:rPr lang="en-US" dirty="0">
                <a:solidFill>
                  <a:schemeClr val="dk1"/>
                </a:solidFill>
              </a:rPr>
              <a:t>IntelliJ IDEA plugin implementation – EM-Assist</a:t>
            </a:r>
          </a:p>
        </p:txBody>
      </p:sp>
      <p:pic>
        <p:nvPicPr>
          <p:cNvPr id="114" name="Google Shape;114;p19"/>
          <p:cNvPicPr preferRelativeResize="0"/>
          <p:nvPr/>
        </p:nvPicPr>
        <p:blipFill>
          <a:blip r:embed="rId3">
            <a:alphaModFix/>
          </a:blip>
          <a:stretch>
            <a:fillRect/>
          </a:stretch>
        </p:blipFill>
        <p:spPr>
          <a:xfrm>
            <a:off x="7520453" y="3296221"/>
            <a:ext cx="1345376" cy="1345375"/>
          </a:xfrm>
          <a:prstGeom prst="rect">
            <a:avLst/>
          </a:prstGeom>
          <a:noFill/>
          <a:ln>
            <a:noFill/>
          </a:ln>
        </p:spPr>
      </p:pic>
      <p:pic>
        <p:nvPicPr>
          <p:cNvPr id="115" name="Google Shape;115;p19"/>
          <p:cNvPicPr preferRelativeResize="0"/>
          <p:nvPr/>
        </p:nvPicPr>
        <p:blipFill rotWithShape="1">
          <a:blip r:embed="rId4">
            <a:alphaModFix/>
          </a:blip>
          <a:srcRect/>
          <a:stretch/>
        </p:blipFill>
        <p:spPr>
          <a:xfrm>
            <a:off x="7486925" y="1174591"/>
            <a:ext cx="1345375" cy="1345375"/>
          </a:xfrm>
          <a:prstGeom prst="rect">
            <a:avLst/>
          </a:prstGeom>
          <a:noFill/>
          <a:ln>
            <a:noFill/>
          </a:ln>
        </p:spPr>
      </p:pic>
      <p:sp>
        <p:nvSpPr>
          <p:cNvPr id="2" name="Slide Number Placeholder 1">
            <a:extLst>
              <a:ext uri="{FF2B5EF4-FFF2-40B4-BE49-F238E27FC236}">
                <a16:creationId xmlns:a16="http://schemas.microsoft.com/office/drawing/2014/main" id="{64DB8945-4EA6-B6D0-BDDA-903239B8CA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3" name="TextBox 2">
            <a:extLst>
              <a:ext uri="{FF2B5EF4-FFF2-40B4-BE49-F238E27FC236}">
                <a16:creationId xmlns:a16="http://schemas.microsoft.com/office/drawing/2014/main" id="{7185330C-DAD4-2CEB-D0E9-FC506C598031}"/>
              </a:ext>
            </a:extLst>
          </p:cNvPr>
          <p:cNvSpPr txBox="1"/>
          <p:nvPr/>
        </p:nvSpPr>
        <p:spPr>
          <a:xfrm>
            <a:off x="7880641" y="2471886"/>
            <a:ext cx="633507" cy="1015663"/>
          </a:xfrm>
          <a:prstGeom prst="rect">
            <a:avLst/>
          </a:prstGeom>
          <a:noFill/>
        </p:spPr>
        <p:txBody>
          <a:bodyPr wrap="none" rtlCol="0">
            <a:spAutoFit/>
          </a:bodyPr>
          <a:lstStyle/>
          <a:p>
            <a:r>
              <a:rPr lang="en-US" sz="60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uiExpand="1" build="p"/>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E43C03-B634-7A2E-5E5B-0289DE98D7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798B6473-BAF6-BCD4-A827-365B5C7A5CDA}"/>
              </a:ext>
            </a:extLst>
          </p:cNvPr>
          <p:cNvPicPr>
            <a:picLocks noChangeAspect="1"/>
          </p:cNvPicPr>
          <p:nvPr/>
        </p:nvPicPr>
        <p:blipFill>
          <a:blip r:embed="rId2"/>
          <a:stretch>
            <a:fillRect/>
          </a:stretch>
        </p:blipFill>
        <p:spPr>
          <a:xfrm>
            <a:off x="311700" y="1137795"/>
            <a:ext cx="7772400" cy="3444239"/>
          </a:xfrm>
          <a:prstGeom prst="rect">
            <a:avLst/>
          </a:prstGeom>
        </p:spPr>
      </p:pic>
      <p:sp>
        <p:nvSpPr>
          <p:cNvPr id="7" name="Google Shape;185;p28">
            <a:extLst>
              <a:ext uri="{FF2B5EF4-FFF2-40B4-BE49-F238E27FC236}">
                <a16:creationId xmlns:a16="http://schemas.microsoft.com/office/drawing/2014/main" id="{8EB20439-2FA3-62D9-A419-967895353E4D}"/>
              </a:ext>
            </a:extLst>
          </p:cNvPr>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EM-Assist Workflow</a:t>
            </a:r>
            <a:endParaRPr dirty="0"/>
          </a:p>
        </p:txBody>
      </p:sp>
      <p:sp>
        <p:nvSpPr>
          <p:cNvPr id="8" name="Rectangle 7">
            <a:extLst>
              <a:ext uri="{FF2B5EF4-FFF2-40B4-BE49-F238E27FC236}">
                <a16:creationId xmlns:a16="http://schemas.microsoft.com/office/drawing/2014/main" id="{9AF22F9F-6CB2-0CB2-42ED-66ED75E6D1DE}"/>
              </a:ext>
            </a:extLst>
          </p:cNvPr>
          <p:cNvSpPr/>
          <p:nvPr/>
        </p:nvSpPr>
        <p:spPr>
          <a:xfrm>
            <a:off x="311700" y="2571750"/>
            <a:ext cx="3366448" cy="1068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235CD82-4E45-77EA-CD0A-EC87196055BE}"/>
              </a:ext>
            </a:extLst>
          </p:cNvPr>
          <p:cNvSpPr/>
          <p:nvPr/>
        </p:nvSpPr>
        <p:spPr>
          <a:xfrm>
            <a:off x="3267182" y="3718712"/>
            <a:ext cx="1654139" cy="7091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D9C777-63BF-F726-5FEC-B428F82D3251}"/>
              </a:ext>
            </a:extLst>
          </p:cNvPr>
          <p:cNvSpPr/>
          <p:nvPr/>
        </p:nvSpPr>
        <p:spPr>
          <a:xfrm>
            <a:off x="5027613" y="3277455"/>
            <a:ext cx="2452049" cy="6191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3F9481-4996-9187-1231-8B151EAB0A76}"/>
              </a:ext>
            </a:extLst>
          </p:cNvPr>
          <p:cNvSpPr/>
          <p:nvPr/>
        </p:nvSpPr>
        <p:spPr>
          <a:xfrm>
            <a:off x="311700" y="1189024"/>
            <a:ext cx="3366448" cy="13827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D3A9EEC-273E-6610-9B07-DDBB33B20D91}"/>
              </a:ext>
            </a:extLst>
          </p:cNvPr>
          <p:cNvSpPr/>
          <p:nvPr/>
        </p:nvSpPr>
        <p:spPr>
          <a:xfrm>
            <a:off x="311700" y="3640030"/>
            <a:ext cx="3366448" cy="1075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6">
            <a:extLst>
              <a:ext uri="{FF2B5EF4-FFF2-40B4-BE49-F238E27FC236}">
                <a16:creationId xmlns:a16="http://schemas.microsoft.com/office/drawing/2014/main" id="{570B951E-E828-8165-F74C-48C1F0DDE1A0}"/>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909717" y="3367903"/>
            <a:ext cx="528666" cy="52866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AFA69ECF-0838-6990-484B-ED95AB12D89A}"/>
              </a:ext>
            </a:extLst>
          </p:cNvPr>
          <p:cNvSpPr/>
          <p:nvPr/>
        </p:nvSpPr>
        <p:spPr>
          <a:xfrm>
            <a:off x="4160830" y="2400452"/>
            <a:ext cx="380348" cy="324480"/>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887D07D-A7F2-3921-D787-C712F6AB93B9}"/>
              </a:ext>
            </a:extLst>
          </p:cNvPr>
          <p:cNvSpPr/>
          <p:nvPr/>
        </p:nvSpPr>
        <p:spPr>
          <a:xfrm>
            <a:off x="3651896" y="2261437"/>
            <a:ext cx="1070000" cy="1457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0B41B81-EA8D-E941-DF95-F963864141FB}"/>
              </a:ext>
            </a:extLst>
          </p:cNvPr>
          <p:cNvSpPr/>
          <p:nvPr/>
        </p:nvSpPr>
        <p:spPr>
          <a:xfrm>
            <a:off x="4566913" y="3102223"/>
            <a:ext cx="614612" cy="6191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3A8EDC-D68F-7EA5-4DB4-2461E1581EB0}"/>
              </a:ext>
            </a:extLst>
          </p:cNvPr>
          <p:cNvSpPr/>
          <p:nvPr/>
        </p:nvSpPr>
        <p:spPr>
          <a:xfrm>
            <a:off x="4969218" y="1989310"/>
            <a:ext cx="2452049" cy="12881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0B715-CFEA-84C0-7B81-6135292DD85B}"/>
              </a:ext>
            </a:extLst>
          </p:cNvPr>
          <p:cNvSpPr/>
          <p:nvPr/>
        </p:nvSpPr>
        <p:spPr>
          <a:xfrm>
            <a:off x="4428162" y="1310468"/>
            <a:ext cx="3597543" cy="6788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E13D2E-E5D7-488E-319A-0926A5EED0A7}"/>
              </a:ext>
            </a:extLst>
          </p:cNvPr>
          <p:cNvSpPr/>
          <p:nvPr/>
        </p:nvSpPr>
        <p:spPr>
          <a:xfrm>
            <a:off x="3807494" y="1773474"/>
            <a:ext cx="614612" cy="5625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270636-446E-2BB8-BE22-8D12D6C26B6C}"/>
              </a:ext>
            </a:extLst>
          </p:cNvPr>
          <p:cNvSpPr/>
          <p:nvPr/>
        </p:nvSpPr>
        <p:spPr>
          <a:xfrm>
            <a:off x="4103607" y="1639865"/>
            <a:ext cx="175506" cy="160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40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6" grpId="0" animBg="1"/>
      <p:bldP spid="16" grpId="1" animBg="1"/>
      <p:bldP spid="17" grpId="0" animBg="1"/>
      <p:bldP spid="18" grpId="0" animBg="1"/>
      <p:bldP spid="19"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27BD-4D82-DC38-09FF-2B5CD61129D5}"/>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a:t>Empirical Evaluation</a:t>
            </a:r>
          </a:p>
        </p:txBody>
      </p:sp>
      <p:sp>
        <p:nvSpPr>
          <p:cNvPr id="4" name="Slide Number Placeholder 3">
            <a:extLst>
              <a:ext uri="{FF2B5EF4-FFF2-40B4-BE49-F238E27FC236}">
                <a16:creationId xmlns:a16="http://schemas.microsoft.com/office/drawing/2014/main" id="{18EC6F83-F07F-9C5B-9DD9-8AFA7B7CEC0F}"/>
              </a:ext>
            </a:extLst>
          </p:cNvPr>
          <p:cNvSpPr>
            <a:spLocks noGrp="1"/>
          </p:cNvSpPr>
          <p:nvPr>
            <p:ph type="sldNum" idx="12"/>
          </p:nvPr>
        </p:nvSpPr>
        <p:spPr>
          <a:xfrm>
            <a:off x="8472458" y="4663217"/>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9</a:t>
            </a:fld>
            <a:endParaRPr lang="en" sz="900"/>
          </a:p>
        </p:txBody>
      </p:sp>
      <p:sp>
        <p:nvSpPr>
          <p:cNvPr id="15" name="Rectangle 14" descr="Scientist">
            <a:extLst>
              <a:ext uri="{FF2B5EF4-FFF2-40B4-BE49-F238E27FC236}">
                <a16:creationId xmlns:a16="http://schemas.microsoft.com/office/drawing/2014/main" id="{09CBC4B8-66E1-A0B4-B3C4-A1537443927E}"/>
              </a:ext>
            </a:extLst>
          </p:cNvPr>
          <p:cNvSpPr/>
          <p:nvPr/>
        </p:nvSpPr>
        <p:spPr>
          <a:xfrm>
            <a:off x="2059980" y="1513152"/>
            <a:ext cx="522703" cy="5227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6" name="Freeform 15">
            <a:extLst>
              <a:ext uri="{FF2B5EF4-FFF2-40B4-BE49-F238E27FC236}">
                <a16:creationId xmlns:a16="http://schemas.microsoft.com/office/drawing/2014/main" id="{5AF8321F-9680-4E40-7AFC-1E6925C2685E}"/>
              </a:ext>
            </a:extLst>
          </p:cNvPr>
          <p:cNvSpPr/>
          <p:nvPr/>
        </p:nvSpPr>
        <p:spPr>
          <a:xfrm>
            <a:off x="3128203" y="1320978"/>
            <a:ext cx="1493437" cy="740520"/>
          </a:xfrm>
          <a:custGeom>
            <a:avLst/>
            <a:gdLst>
              <a:gd name="connsiteX0" fmla="*/ 0 w 1493437"/>
              <a:gd name="connsiteY0" fmla="*/ 0 h 740520"/>
              <a:gd name="connsiteX1" fmla="*/ 1493437 w 1493437"/>
              <a:gd name="connsiteY1" fmla="*/ 0 h 740520"/>
              <a:gd name="connsiteX2" fmla="*/ 1493437 w 1493437"/>
              <a:gd name="connsiteY2" fmla="*/ 740520 h 740520"/>
              <a:gd name="connsiteX3" fmla="*/ 0 w 1493437"/>
              <a:gd name="connsiteY3" fmla="*/ 740520 h 740520"/>
              <a:gd name="connsiteX4" fmla="*/ 0 w 1493437"/>
              <a:gd name="connsiteY4" fmla="*/ 0 h 74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437" h="740520">
                <a:moveTo>
                  <a:pt x="0" y="0"/>
                </a:moveTo>
                <a:lnTo>
                  <a:pt x="1493437" y="0"/>
                </a:lnTo>
                <a:lnTo>
                  <a:pt x="1493437" y="740520"/>
                </a:lnTo>
                <a:lnTo>
                  <a:pt x="0" y="7405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2000" kern="1200" dirty="0"/>
              <a:t>Datasets: </a:t>
            </a:r>
          </a:p>
        </p:txBody>
      </p:sp>
      <p:sp>
        <p:nvSpPr>
          <p:cNvPr id="17" name="Freeform 16">
            <a:extLst>
              <a:ext uri="{FF2B5EF4-FFF2-40B4-BE49-F238E27FC236}">
                <a16:creationId xmlns:a16="http://schemas.microsoft.com/office/drawing/2014/main" id="{DE6A44FF-E4EE-CBDD-A8CA-2D16035730E9}"/>
              </a:ext>
            </a:extLst>
          </p:cNvPr>
          <p:cNvSpPr/>
          <p:nvPr/>
        </p:nvSpPr>
        <p:spPr>
          <a:xfrm>
            <a:off x="3124200" y="1640887"/>
            <a:ext cx="4306462" cy="1464263"/>
          </a:xfrm>
          <a:custGeom>
            <a:avLst/>
            <a:gdLst>
              <a:gd name="connsiteX0" fmla="*/ 0 w 1493437"/>
              <a:gd name="connsiteY0" fmla="*/ 0 h 1464263"/>
              <a:gd name="connsiteX1" fmla="*/ 1493437 w 1493437"/>
              <a:gd name="connsiteY1" fmla="*/ 0 h 1464263"/>
              <a:gd name="connsiteX2" fmla="*/ 1493437 w 1493437"/>
              <a:gd name="connsiteY2" fmla="*/ 1464263 h 1464263"/>
              <a:gd name="connsiteX3" fmla="*/ 0 w 1493437"/>
              <a:gd name="connsiteY3" fmla="*/ 1464263 h 1464263"/>
              <a:gd name="connsiteX4" fmla="*/ 0 w 1493437"/>
              <a:gd name="connsiteY4" fmla="*/ 0 h 1464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437" h="1464263">
                <a:moveTo>
                  <a:pt x="0" y="0"/>
                </a:moveTo>
                <a:lnTo>
                  <a:pt x="1493437" y="0"/>
                </a:lnTo>
                <a:lnTo>
                  <a:pt x="1493437" y="1464263"/>
                </a:lnTo>
                <a:lnTo>
                  <a:pt x="0" y="14642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US" sz="1800" kern="1200" dirty="0"/>
              <a:t>• Synthetic Corpus of 122 scenarios</a:t>
            </a:r>
          </a:p>
          <a:p>
            <a:pPr marL="0" lvl="0" indent="0" algn="l" defTabSz="666750">
              <a:lnSpc>
                <a:spcPct val="90000"/>
              </a:lnSpc>
              <a:spcBef>
                <a:spcPct val="0"/>
              </a:spcBef>
              <a:spcAft>
                <a:spcPct val="35000"/>
              </a:spcAft>
              <a:buNone/>
            </a:pPr>
            <a:r>
              <a:rPr lang="en-US" sz="1800" kern="1200" dirty="0"/>
              <a:t>• Mined 1752 real-world Extract-Method </a:t>
            </a:r>
            <a:r>
              <a:rPr lang="en-US" sz="1800" kern="1200" dirty="0" err="1"/>
              <a:t>refactorings</a:t>
            </a:r>
            <a:r>
              <a:rPr lang="en-US" sz="1800" kern="1200" dirty="0"/>
              <a:t> from OSS</a:t>
            </a:r>
          </a:p>
        </p:txBody>
      </p:sp>
      <p:sp>
        <p:nvSpPr>
          <p:cNvPr id="18" name="Rectangle 17" descr="Ice cream">
            <a:extLst>
              <a:ext uri="{FF2B5EF4-FFF2-40B4-BE49-F238E27FC236}">
                <a16:creationId xmlns:a16="http://schemas.microsoft.com/office/drawing/2014/main" id="{8BC2FF50-1B41-2695-F6AC-E3116EBCFEE5}"/>
              </a:ext>
            </a:extLst>
          </p:cNvPr>
          <p:cNvSpPr/>
          <p:nvPr/>
        </p:nvSpPr>
        <p:spPr>
          <a:xfrm>
            <a:off x="1055504" y="2859760"/>
            <a:ext cx="522703" cy="5227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9" name="Freeform 18">
            <a:extLst>
              <a:ext uri="{FF2B5EF4-FFF2-40B4-BE49-F238E27FC236}">
                <a16:creationId xmlns:a16="http://schemas.microsoft.com/office/drawing/2014/main" id="{7533B209-461E-C3B2-DEA9-3E728501DB66}"/>
              </a:ext>
            </a:extLst>
          </p:cNvPr>
          <p:cNvSpPr/>
          <p:nvPr/>
        </p:nvSpPr>
        <p:spPr>
          <a:xfrm>
            <a:off x="609600" y="3507630"/>
            <a:ext cx="1874437" cy="740520"/>
          </a:xfrm>
          <a:custGeom>
            <a:avLst/>
            <a:gdLst>
              <a:gd name="connsiteX0" fmla="*/ 0 w 1493437"/>
              <a:gd name="connsiteY0" fmla="*/ 0 h 740520"/>
              <a:gd name="connsiteX1" fmla="*/ 1493437 w 1493437"/>
              <a:gd name="connsiteY1" fmla="*/ 0 h 740520"/>
              <a:gd name="connsiteX2" fmla="*/ 1493437 w 1493437"/>
              <a:gd name="connsiteY2" fmla="*/ 740520 h 740520"/>
              <a:gd name="connsiteX3" fmla="*/ 0 w 1493437"/>
              <a:gd name="connsiteY3" fmla="*/ 740520 h 740520"/>
              <a:gd name="connsiteX4" fmla="*/ 0 w 1493437"/>
              <a:gd name="connsiteY4" fmla="*/ 0 h 74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437" h="740520">
                <a:moveTo>
                  <a:pt x="0" y="0"/>
                </a:moveTo>
                <a:lnTo>
                  <a:pt x="1493437" y="0"/>
                </a:lnTo>
                <a:lnTo>
                  <a:pt x="1493437" y="740520"/>
                </a:lnTo>
                <a:lnTo>
                  <a:pt x="0" y="7405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800" kern="1200" dirty="0"/>
              <a:t>RQ1: How effective is Vanilla LLM?</a:t>
            </a:r>
          </a:p>
        </p:txBody>
      </p:sp>
      <p:sp>
        <p:nvSpPr>
          <p:cNvPr id="20" name="Rectangle 19">
            <a:extLst>
              <a:ext uri="{FF2B5EF4-FFF2-40B4-BE49-F238E27FC236}">
                <a16:creationId xmlns:a16="http://schemas.microsoft.com/office/drawing/2014/main" id="{EA4A8C5A-3F6D-2C25-C63E-9E87537A6315}"/>
              </a:ext>
            </a:extLst>
          </p:cNvPr>
          <p:cNvSpPr/>
          <p:nvPr/>
        </p:nvSpPr>
        <p:spPr>
          <a:xfrm>
            <a:off x="2070492" y="2831601"/>
            <a:ext cx="1493437" cy="146426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1" name="Rectangle 20" descr="Workflow">
            <a:extLst>
              <a:ext uri="{FF2B5EF4-FFF2-40B4-BE49-F238E27FC236}">
                <a16:creationId xmlns:a16="http://schemas.microsoft.com/office/drawing/2014/main" id="{71704C56-350D-39F8-5C08-988BD11A3D8D}"/>
              </a:ext>
            </a:extLst>
          </p:cNvPr>
          <p:cNvSpPr/>
          <p:nvPr/>
        </p:nvSpPr>
        <p:spPr>
          <a:xfrm>
            <a:off x="3048000" y="2859760"/>
            <a:ext cx="522703" cy="5227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2" name="Freeform 21">
            <a:extLst>
              <a:ext uri="{FF2B5EF4-FFF2-40B4-BE49-F238E27FC236}">
                <a16:creationId xmlns:a16="http://schemas.microsoft.com/office/drawing/2014/main" id="{D25DCE6D-2B8E-749F-4655-4E3967546907}"/>
              </a:ext>
            </a:extLst>
          </p:cNvPr>
          <p:cNvSpPr/>
          <p:nvPr/>
        </p:nvSpPr>
        <p:spPr>
          <a:xfrm>
            <a:off x="2667000" y="3507630"/>
            <a:ext cx="1874437" cy="740520"/>
          </a:xfrm>
          <a:custGeom>
            <a:avLst/>
            <a:gdLst>
              <a:gd name="connsiteX0" fmla="*/ 0 w 1493437"/>
              <a:gd name="connsiteY0" fmla="*/ 0 h 740520"/>
              <a:gd name="connsiteX1" fmla="*/ 1493437 w 1493437"/>
              <a:gd name="connsiteY1" fmla="*/ 0 h 740520"/>
              <a:gd name="connsiteX2" fmla="*/ 1493437 w 1493437"/>
              <a:gd name="connsiteY2" fmla="*/ 740520 h 740520"/>
              <a:gd name="connsiteX3" fmla="*/ 0 w 1493437"/>
              <a:gd name="connsiteY3" fmla="*/ 740520 h 740520"/>
              <a:gd name="connsiteX4" fmla="*/ 0 w 1493437"/>
              <a:gd name="connsiteY4" fmla="*/ 0 h 74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437" h="740520">
                <a:moveTo>
                  <a:pt x="0" y="0"/>
                </a:moveTo>
                <a:lnTo>
                  <a:pt x="1493437" y="0"/>
                </a:lnTo>
                <a:lnTo>
                  <a:pt x="1493437" y="740520"/>
                </a:lnTo>
                <a:lnTo>
                  <a:pt x="0" y="7405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800" kern="1200" dirty="0"/>
              <a:t>RQ2: What LLM hyper-parameters work best?</a:t>
            </a:r>
          </a:p>
        </p:txBody>
      </p:sp>
      <p:sp>
        <p:nvSpPr>
          <p:cNvPr id="23" name="Rectangle 22">
            <a:extLst>
              <a:ext uri="{FF2B5EF4-FFF2-40B4-BE49-F238E27FC236}">
                <a16:creationId xmlns:a16="http://schemas.microsoft.com/office/drawing/2014/main" id="{5D4F95ED-CFDB-17A4-B0B6-A092B31D5CC7}"/>
              </a:ext>
            </a:extLst>
          </p:cNvPr>
          <p:cNvSpPr/>
          <p:nvPr/>
        </p:nvSpPr>
        <p:spPr>
          <a:xfrm>
            <a:off x="3825281" y="2831601"/>
            <a:ext cx="1493437" cy="146426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4" name="Rectangle 23" descr="Call center">
            <a:extLst>
              <a:ext uri="{FF2B5EF4-FFF2-40B4-BE49-F238E27FC236}">
                <a16:creationId xmlns:a16="http://schemas.microsoft.com/office/drawing/2014/main" id="{82DB2023-8EE2-5F2E-AC56-10043129BBC9}"/>
              </a:ext>
            </a:extLst>
          </p:cNvPr>
          <p:cNvSpPr/>
          <p:nvPr/>
        </p:nvSpPr>
        <p:spPr>
          <a:xfrm>
            <a:off x="5305502" y="2859760"/>
            <a:ext cx="522703" cy="5227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5" name="Freeform 24">
            <a:extLst>
              <a:ext uri="{FF2B5EF4-FFF2-40B4-BE49-F238E27FC236}">
                <a16:creationId xmlns:a16="http://schemas.microsoft.com/office/drawing/2014/main" id="{05C29AA2-5A79-4DEF-4CED-DBCFC429A87D}"/>
              </a:ext>
            </a:extLst>
          </p:cNvPr>
          <p:cNvSpPr/>
          <p:nvPr/>
        </p:nvSpPr>
        <p:spPr>
          <a:xfrm>
            <a:off x="4950811" y="3507630"/>
            <a:ext cx="1754789" cy="740520"/>
          </a:xfrm>
          <a:custGeom>
            <a:avLst/>
            <a:gdLst>
              <a:gd name="connsiteX0" fmla="*/ 0 w 1493437"/>
              <a:gd name="connsiteY0" fmla="*/ 0 h 740520"/>
              <a:gd name="connsiteX1" fmla="*/ 1493437 w 1493437"/>
              <a:gd name="connsiteY1" fmla="*/ 0 h 740520"/>
              <a:gd name="connsiteX2" fmla="*/ 1493437 w 1493437"/>
              <a:gd name="connsiteY2" fmla="*/ 740520 h 740520"/>
              <a:gd name="connsiteX3" fmla="*/ 0 w 1493437"/>
              <a:gd name="connsiteY3" fmla="*/ 740520 h 740520"/>
              <a:gd name="connsiteX4" fmla="*/ 0 w 1493437"/>
              <a:gd name="connsiteY4" fmla="*/ 0 h 74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437" h="740520">
                <a:moveTo>
                  <a:pt x="0" y="0"/>
                </a:moveTo>
                <a:lnTo>
                  <a:pt x="1493437" y="0"/>
                </a:lnTo>
                <a:lnTo>
                  <a:pt x="1493437" y="740520"/>
                </a:lnTo>
                <a:lnTo>
                  <a:pt x="0" y="7405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800" kern="1200" dirty="0"/>
              <a:t>RQ3: How effective is EM-Assist?</a:t>
            </a:r>
          </a:p>
        </p:txBody>
      </p:sp>
      <p:sp>
        <p:nvSpPr>
          <p:cNvPr id="26" name="Rectangle 25">
            <a:extLst>
              <a:ext uri="{FF2B5EF4-FFF2-40B4-BE49-F238E27FC236}">
                <a16:creationId xmlns:a16="http://schemas.microsoft.com/office/drawing/2014/main" id="{E8369AA4-367A-D10E-B525-E66CBAD99A99}"/>
              </a:ext>
            </a:extLst>
          </p:cNvPr>
          <p:cNvSpPr/>
          <p:nvPr/>
        </p:nvSpPr>
        <p:spPr>
          <a:xfrm>
            <a:off x="5580070" y="2831601"/>
            <a:ext cx="1493437" cy="146426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7" name="Rectangle 26" descr="Ambulance">
            <a:extLst>
              <a:ext uri="{FF2B5EF4-FFF2-40B4-BE49-F238E27FC236}">
                <a16:creationId xmlns:a16="http://schemas.microsoft.com/office/drawing/2014/main" id="{E0585AEF-2D3A-BA5E-A1DA-AA74F11887C6}"/>
              </a:ext>
            </a:extLst>
          </p:cNvPr>
          <p:cNvSpPr/>
          <p:nvPr/>
        </p:nvSpPr>
        <p:spPr>
          <a:xfrm>
            <a:off x="7602531" y="2859760"/>
            <a:ext cx="522703" cy="52270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28" name="Freeform 27">
            <a:extLst>
              <a:ext uri="{FF2B5EF4-FFF2-40B4-BE49-F238E27FC236}">
                <a16:creationId xmlns:a16="http://schemas.microsoft.com/office/drawing/2014/main" id="{ED1B0A0C-6949-741D-0473-29C4CC2012A8}"/>
              </a:ext>
            </a:extLst>
          </p:cNvPr>
          <p:cNvSpPr/>
          <p:nvPr/>
        </p:nvSpPr>
        <p:spPr>
          <a:xfrm>
            <a:off x="7117163" y="3507630"/>
            <a:ext cx="1493437" cy="740520"/>
          </a:xfrm>
          <a:custGeom>
            <a:avLst/>
            <a:gdLst>
              <a:gd name="connsiteX0" fmla="*/ 0 w 1493437"/>
              <a:gd name="connsiteY0" fmla="*/ 0 h 740520"/>
              <a:gd name="connsiteX1" fmla="*/ 1493437 w 1493437"/>
              <a:gd name="connsiteY1" fmla="*/ 0 h 740520"/>
              <a:gd name="connsiteX2" fmla="*/ 1493437 w 1493437"/>
              <a:gd name="connsiteY2" fmla="*/ 740520 h 740520"/>
              <a:gd name="connsiteX3" fmla="*/ 0 w 1493437"/>
              <a:gd name="connsiteY3" fmla="*/ 740520 h 740520"/>
              <a:gd name="connsiteX4" fmla="*/ 0 w 1493437"/>
              <a:gd name="connsiteY4" fmla="*/ 0 h 74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3437" h="740520">
                <a:moveTo>
                  <a:pt x="0" y="0"/>
                </a:moveTo>
                <a:lnTo>
                  <a:pt x="1493437" y="0"/>
                </a:lnTo>
                <a:lnTo>
                  <a:pt x="1493437" y="740520"/>
                </a:lnTo>
                <a:lnTo>
                  <a:pt x="0" y="7405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800" kern="1200" dirty="0"/>
              <a:t>RQ4: How useful is EM-Assist?</a:t>
            </a:r>
          </a:p>
        </p:txBody>
      </p:sp>
    </p:spTree>
    <p:extLst>
      <p:ext uri="{BB962C8B-B14F-4D97-AF65-F5344CB8AC3E}">
        <p14:creationId xmlns:p14="http://schemas.microsoft.com/office/powerpoint/2010/main" val="178454133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17025</TotalTime>
  <Words>3121</Words>
  <Application>Microsoft Macintosh PowerPoint</Application>
  <PresentationFormat>On-screen Show (16:9)</PresentationFormat>
  <Paragraphs>329</Paragraphs>
  <Slides>27</Slides>
  <Notes>19</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Helvetica</vt:lpstr>
      <vt:lpstr>Open Sans</vt:lpstr>
      <vt:lpstr>Roboto</vt:lpstr>
      <vt:lpstr>Simple Light</vt:lpstr>
      <vt:lpstr>Next-Generation Refactoring: Combining LLM Insights and IDE Capabilities for Extract Method</vt:lpstr>
      <vt:lpstr>Long Methods In Codebases</vt:lpstr>
      <vt:lpstr>Extract Method Refactoring</vt:lpstr>
      <vt:lpstr>Current Extract Method Workflow in IntelliJ</vt:lpstr>
      <vt:lpstr>Extract Method Research</vt:lpstr>
      <vt:lpstr>Motivating Example from Open-Source Project (Neo4j)</vt:lpstr>
      <vt:lpstr>Our solution: LLM + IDE Static Analysis </vt:lpstr>
      <vt:lpstr>EM-Assist Workflow</vt:lpstr>
      <vt:lpstr>Empirical Evaluation</vt:lpstr>
      <vt:lpstr>RQ1: How effective is Vanilla LLM?</vt:lpstr>
      <vt:lpstr>RQ3: How effective is EM-Assist</vt:lpstr>
      <vt:lpstr>RQ4: How useful is EM-Assist?</vt:lpstr>
      <vt:lpstr>Executive Summary</vt:lpstr>
      <vt:lpstr>PowerPoint Presentation</vt:lpstr>
      <vt:lpstr>Your questions: Suggestion Quality, Ranking, and Human Factors </vt:lpstr>
      <vt:lpstr>Ensuring Correctness and Handling Hallucinations  </vt:lpstr>
      <vt:lpstr>LLM Behavior, Prompting, and Configuration</vt:lpstr>
      <vt:lpstr>Scalability, Generalization, and Long-Term Impact</vt:lpstr>
      <vt:lpstr>System Architecture and Adaptation</vt:lpstr>
      <vt:lpstr>RQ2: What LLM hyper-parameters work best? </vt:lpstr>
      <vt:lpstr>PowerPoint Presentation</vt:lpstr>
      <vt:lpstr>RQ1: Vanilla LLM Comparison</vt:lpstr>
      <vt:lpstr>Prompt</vt:lpstr>
      <vt:lpstr>Ablation Study</vt:lpstr>
      <vt:lpstr>Cost of Invoking LLM</vt:lpstr>
      <vt:lpstr>Motivating Example</vt:lpstr>
      <vt:lpstr>What is refactoring?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EM-Assist: Towards Safe Automated Refactoring With LLMs</dc:title>
  <cp:lastModifiedBy>Daniel Dig</cp:lastModifiedBy>
  <cp:revision>101</cp:revision>
  <dcterms:modified xsi:type="dcterms:W3CDTF">2025-09-02T18:45:57Z</dcterms:modified>
</cp:coreProperties>
</file>